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897" r:id="rId3"/>
    <p:sldId id="274" r:id="rId4"/>
    <p:sldId id="276" r:id="rId5"/>
    <p:sldId id="277" r:id="rId6"/>
    <p:sldId id="842" r:id="rId7"/>
    <p:sldId id="756" r:id="rId8"/>
    <p:sldId id="760" r:id="rId9"/>
    <p:sldId id="932" r:id="rId10"/>
    <p:sldId id="933" r:id="rId11"/>
    <p:sldId id="934" r:id="rId12"/>
    <p:sldId id="93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Hannigan" initials="CH" lastIdx="5" clrIdx="0">
    <p:extLst>
      <p:ext uri="{19B8F6BF-5375-455C-9EA6-DF929625EA0E}">
        <p15:presenceInfo xmlns:p15="http://schemas.microsoft.com/office/powerpoint/2012/main" userId="S-1-5-21-714821942-1480288194-2018343319-234403" providerId="AD"/>
      </p:ext>
    </p:extLst>
  </p:cmAuthor>
  <p:cmAuthor id="2" name="Jane Horan" initials="JH" lastIdx="4" clrIdx="1">
    <p:extLst>
      <p:ext uri="{19B8F6BF-5375-455C-9EA6-DF929625EA0E}">
        <p15:presenceInfo xmlns:p15="http://schemas.microsoft.com/office/powerpoint/2012/main" userId="S-1-5-21-714821942-1480288194-2018343319-1897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2181"/>
  </p:normalViewPr>
  <p:slideViewPr>
    <p:cSldViewPr snapToGrid="0">
      <p:cViewPr varScale="1">
        <p:scale>
          <a:sx n="61" d="100"/>
          <a:sy n="61" d="100"/>
        </p:scale>
        <p:origin x="72" y="132"/>
      </p:cViewPr>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7T14:19:34.715" idx="4">
    <p:pos x="10" y="10"/>
    <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12-07T15:41:32.291" idx="1">
    <p:pos x="10" y="10"/>
    <p:text>Is €12,000 correct here?</p:text>
    <p:extLst>
      <p:ext uri="{C676402C-5697-4E1C-873F-D02D1690AC5C}">
        <p15:threadingInfo xmlns:p15="http://schemas.microsoft.com/office/powerpoint/2012/main" timeZoneBias="0"/>
      </p:ext>
    </p:extLst>
  </p:cm>
  <p:cm authorId="1" dt="2020-12-07T17:17:50.085" idx="5">
    <p:pos x="10" y="146"/>
    <p:text>changed to 12900</p:text>
    <p:extLst>
      <p:ext uri="{C676402C-5697-4E1C-873F-D02D1690AC5C}">
        <p15:threadingInfo xmlns:p15="http://schemas.microsoft.com/office/powerpoint/2012/main" timeZoneBias="0">
          <p15:parentCm authorId="2" idx="1"/>
        </p15:threadingInfo>
      </p:ext>
    </p:extLst>
  </p:cm>
  <p:cm authorId="2" dt="2020-12-07T15:42:58.025" idx="2">
    <p:pos x="4957" y="3083"/>
    <p:text>Where does this asterisk relate to?</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12-07T15:44:35.525" idx="3">
    <p:pos x="4171" y="874"/>
    <p:text>choose</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12-07T15:47:11.368" idx="4">
    <p:pos x="7635" y="52"/>
    <p:text>Please put in a disclaimer line to the effect of : The information has been sourced from x and all figures are correct as of 01/12/2020</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CE1B9-D1F6-47FD-8A5D-EECC03C42E8B}" type="datetimeFigureOut">
              <a:rPr lang="en-IE" smtClean="0"/>
              <a:t>07/12/2020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08067-E67A-42D1-B262-3E1363538B9A}" type="slidenum">
              <a:rPr lang="en-IE" smtClean="0"/>
              <a:t>‹#›</a:t>
            </a:fld>
            <a:endParaRPr lang="en-IE"/>
          </a:p>
        </p:txBody>
      </p:sp>
    </p:spTree>
    <p:extLst>
      <p:ext uri="{BB962C8B-B14F-4D97-AF65-F5344CB8AC3E}">
        <p14:creationId xmlns:p14="http://schemas.microsoft.com/office/powerpoint/2010/main" val="372404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B50AA-0FAC-4063-8C3D-3F6DADBE17C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8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30250"/>
            <a:ext cx="6503988" cy="36591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E87BF-0A9C-456E-9862-190C6A4FBB17}"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724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B50AA-0FAC-4063-8C3D-3F6DADBE17C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5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739775"/>
            <a:ext cx="6583362"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B50AA-0FAC-4063-8C3D-3F6DADBE17C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77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endParaRPr lang="en-I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366C5-9075-415C-BA9F-6831D11670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85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t>4</a:t>
            </a:fld>
            <a:endParaRPr lang="en-IE"/>
          </a:p>
        </p:txBody>
      </p:sp>
    </p:spTree>
    <p:extLst>
      <p:ext uri="{BB962C8B-B14F-4D97-AF65-F5344CB8AC3E}">
        <p14:creationId xmlns:p14="http://schemas.microsoft.com/office/powerpoint/2010/main" val="146744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1B50AA-0FAC-4063-8C3D-3F6DADBE17CF}"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59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E87BF-0A9C-456E-9862-190C6A4FBB17}"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27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30250"/>
            <a:ext cx="6503988" cy="36591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E87BF-0A9C-456E-9862-190C6A4FBB17}"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182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4282F93-1A7E-436E-B039-8BF93C5CB8AA}" type="slidenum">
              <a:rPr lang="en-IE" smtClean="0"/>
              <a:t>8</a:t>
            </a:fld>
            <a:endParaRPr lang="en-IE"/>
          </a:p>
        </p:txBody>
      </p:sp>
    </p:spTree>
    <p:extLst>
      <p:ext uri="{BB962C8B-B14F-4D97-AF65-F5344CB8AC3E}">
        <p14:creationId xmlns:p14="http://schemas.microsoft.com/office/powerpoint/2010/main" val="140795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4282F93-1A7E-436E-B039-8BF93C5CB8AA}" type="slidenum">
              <a:rPr lang="en-IE" smtClean="0"/>
              <a:t>9</a:t>
            </a:fld>
            <a:endParaRPr lang="en-IE"/>
          </a:p>
        </p:txBody>
      </p:sp>
    </p:spTree>
    <p:extLst>
      <p:ext uri="{BB962C8B-B14F-4D97-AF65-F5344CB8AC3E}">
        <p14:creationId xmlns:p14="http://schemas.microsoft.com/office/powerpoint/2010/main" val="251742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07628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90233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14963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368494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595194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674991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6006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8" name="Footer Placeholder 7"/>
          <p:cNvSpPr>
            <a:spLocks noGrp="1"/>
          </p:cNvSpPr>
          <p:nvPr>
            <p:ph type="ftr" sz="quarter" idx="11"/>
          </p:nvPr>
        </p:nvSpPr>
        <p:spPr/>
        <p:txBody>
          <a:bodyPr/>
          <a:lstStyle/>
          <a:p>
            <a:endParaRPr lang="en-GB">
              <a:solidFill>
                <a:srgbClr val="3C1053">
                  <a:tint val="75000"/>
                </a:srgbClr>
              </a:solidFill>
            </a:endParaRPr>
          </a:p>
        </p:txBody>
      </p:sp>
      <p:sp>
        <p:nvSpPr>
          <p:cNvPr id="9" name="Slide Number Placeholder 8"/>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90198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4" name="Footer Placeholder 3"/>
          <p:cNvSpPr>
            <a:spLocks noGrp="1"/>
          </p:cNvSpPr>
          <p:nvPr>
            <p:ph type="ftr" sz="quarter" idx="11"/>
          </p:nvPr>
        </p:nvSpPr>
        <p:spPr/>
        <p:txBody>
          <a:bodyPr/>
          <a:lstStyle/>
          <a:p>
            <a:endParaRPr lang="en-GB">
              <a:solidFill>
                <a:srgbClr val="3C1053">
                  <a:tint val="75000"/>
                </a:srgbClr>
              </a:solidFill>
            </a:endParaRPr>
          </a:p>
        </p:txBody>
      </p:sp>
      <p:sp>
        <p:nvSpPr>
          <p:cNvPr id="5" name="Slide Number Placeholder 4"/>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64180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3" name="Footer Placeholder 2"/>
          <p:cNvSpPr>
            <a:spLocks noGrp="1"/>
          </p:cNvSpPr>
          <p:nvPr>
            <p:ph type="ftr" sz="quarter" idx="11"/>
          </p:nvPr>
        </p:nvSpPr>
        <p:spPr/>
        <p:txBody>
          <a:bodyPr/>
          <a:lstStyle/>
          <a:p>
            <a:endParaRPr lang="en-GB">
              <a:solidFill>
                <a:srgbClr val="3C1053">
                  <a:tint val="75000"/>
                </a:srgbClr>
              </a:solidFill>
            </a:endParaRPr>
          </a:p>
        </p:txBody>
      </p:sp>
      <p:sp>
        <p:nvSpPr>
          <p:cNvPr id="4" name="Slide Number Placeholder 3"/>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6906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16083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979406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100541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017477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23202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97085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74713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8" name="Footer Placeholder 7"/>
          <p:cNvSpPr>
            <a:spLocks noGrp="1"/>
          </p:cNvSpPr>
          <p:nvPr>
            <p:ph type="ftr" sz="quarter" idx="11"/>
          </p:nvPr>
        </p:nvSpPr>
        <p:spPr/>
        <p:txBody>
          <a:bodyPr/>
          <a:lstStyle/>
          <a:p>
            <a:endParaRPr lang="en-GB">
              <a:solidFill>
                <a:srgbClr val="3C1053">
                  <a:tint val="75000"/>
                </a:srgbClr>
              </a:solidFill>
            </a:endParaRPr>
          </a:p>
        </p:txBody>
      </p:sp>
      <p:sp>
        <p:nvSpPr>
          <p:cNvPr id="9" name="Slide Number Placeholder 8"/>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91873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4" name="Footer Placeholder 3"/>
          <p:cNvSpPr>
            <a:spLocks noGrp="1"/>
          </p:cNvSpPr>
          <p:nvPr>
            <p:ph type="ftr" sz="quarter" idx="11"/>
          </p:nvPr>
        </p:nvSpPr>
        <p:spPr/>
        <p:txBody>
          <a:bodyPr/>
          <a:lstStyle/>
          <a:p>
            <a:endParaRPr lang="en-GB">
              <a:solidFill>
                <a:srgbClr val="3C1053">
                  <a:tint val="75000"/>
                </a:srgbClr>
              </a:solidFill>
            </a:endParaRPr>
          </a:p>
        </p:txBody>
      </p:sp>
      <p:sp>
        <p:nvSpPr>
          <p:cNvPr id="5" name="Slide Number Placeholder 4"/>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13532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3" name="Footer Placeholder 2"/>
          <p:cNvSpPr>
            <a:spLocks noGrp="1"/>
          </p:cNvSpPr>
          <p:nvPr>
            <p:ph type="ftr" sz="quarter" idx="11"/>
          </p:nvPr>
        </p:nvSpPr>
        <p:spPr/>
        <p:txBody>
          <a:bodyPr/>
          <a:lstStyle/>
          <a:p>
            <a:endParaRPr lang="en-GB">
              <a:solidFill>
                <a:srgbClr val="3C1053">
                  <a:tint val="75000"/>
                </a:srgbClr>
              </a:solidFill>
            </a:endParaRPr>
          </a:p>
        </p:txBody>
      </p:sp>
      <p:sp>
        <p:nvSpPr>
          <p:cNvPr id="4" name="Slide Number Placeholder 3"/>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41443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63346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69545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3C1053">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089647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2A3FE-5DC9-4662-90C1-FEA83E3F788D}" type="datetimeFigureOut">
              <a:rPr lang="en-GB" smtClean="0">
                <a:solidFill>
                  <a:srgbClr val="3C1053">
                    <a:tint val="75000"/>
                  </a:srgbClr>
                </a:solidFill>
              </a:rPr>
              <a:pPr/>
              <a:t>07/12/2020</a:t>
            </a:fld>
            <a:endParaRPr lang="en-GB">
              <a:solidFill>
                <a:srgbClr val="3C1053">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3C1053">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014069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g"/><Relationship Id="rId7"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omments" Target="../comments/comment4.xml"/><Relationship Id="rId5" Type="http://schemas.openxmlformats.org/officeDocument/2006/relationships/image" Target="../media/image22.svg"/><Relationship Id="rId10"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B133DAB-1E72-DA45-A68B-2F883E59DC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33" r="3598" b="1733"/>
          <a:stretch/>
        </p:blipFill>
        <p:spPr>
          <a:xfrm flipH="1">
            <a:off x="3255125" y="1110256"/>
            <a:ext cx="8936875" cy="5747744"/>
          </a:xfrm>
          <a:prstGeom prst="rect">
            <a:avLst/>
          </a:prstGeom>
        </p:spPr>
      </p:pic>
      <p:sp>
        <p:nvSpPr>
          <p:cNvPr id="2" name="Rectangle 1">
            <a:extLst>
              <a:ext uri="{FF2B5EF4-FFF2-40B4-BE49-F238E27FC236}">
                <a16:creationId xmlns:a16="http://schemas.microsoft.com/office/drawing/2014/main" xmlns="" id="{B57CE1CE-24DF-6642-9FC2-0A17B3196669}"/>
              </a:ext>
            </a:extLst>
          </p:cNvPr>
          <p:cNvSpPr/>
          <p:nvPr/>
        </p:nvSpPr>
        <p:spPr>
          <a:xfrm>
            <a:off x="0" y="1110256"/>
            <a:ext cx="12203644" cy="5747744"/>
          </a:xfrm>
          <a:prstGeom prst="rect">
            <a:avLst/>
          </a:prstGeom>
          <a:gradFill flip="none" rotWithShape="1">
            <a:gsLst>
              <a:gs pos="35000">
                <a:schemeClr val="accent1"/>
              </a:gs>
              <a:gs pos="7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4" name="Picture 23" descr="A close up of a building&#10;&#10;Description automatically generated">
            <a:extLst>
              <a:ext uri="{FF2B5EF4-FFF2-40B4-BE49-F238E27FC236}">
                <a16:creationId xmlns:a16="http://schemas.microsoft.com/office/drawing/2014/main" xmlns="" id="{A5D846B6-F23C-6341-9892-40AF21733DD2}"/>
              </a:ext>
            </a:extLst>
          </p:cNvPr>
          <p:cNvPicPr>
            <a:picLocks noChangeAspect="1"/>
          </p:cNvPicPr>
          <p:nvPr/>
        </p:nvPicPr>
        <p:blipFill rotWithShape="1">
          <a:blip r:embed="rId4" cstate="print">
            <a:alphaModFix amt="36000"/>
            <a:extLst>
              <a:ext uri="{28A0092B-C50C-407E-A947-70E740481C1C}">
                <a14:useLocalDpi xmlns:a14="http://schemas.microsoft.com/office/drawing/2010/main"/>
              </a:ext>
            </a:extLst>
          </a:blip>
          <a:srcRect t="32231"/>
          <a:stretch/>
        </p:blipFill>
        <p:spPr>
          <a:xfrm rot="16200000" flipV="1">
            <a:off x="10297965" y="-795053"/>
            <a:ext cx="1091544" cy="2700000"/>
          </a:xfrm>
          <a:prstGeom prst="rect">
            <a:avLst/>
          </a:prstGeom>
        </p:spPr>
      </p:pic>
      <p:pic>
        <p:nvPicPr>
          <p:cNvPr id="14" name="Picture 13">
            <a:extLst>
              <a:ext uri="{FF2B5EF4-FFF2-40B4-BE49-F238E27FC236}">
                <a16:creationId xmlns:a16="http://schemas.microsoft.com/office/drawing/2014/main" xmlns="" id="{5B9E82FD-666B-A042-B8CF-A1D306A706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58" y="13262"/>
            <a:ext cx="3183467" cy="1083733"/>
          </a:xfrm>
          <a:prstGeom prst="rect">
            <a:avLst/>
          </a:prstGeom>
        </p:spPr>
      </p:pic>
      <p:pic>
        <p:nvPicPr>
          <p:cNvPr id="16" name="Picture 15" descr="A picture containing red, tree&#10;&#10;Description automatically generated">
            <a:extLst>
              <a:ext uri="{FF2B5EF4-FFF2-40B4-BE49-F238E27FC236}">
                <a16:creationId xmlns:a16="http://schemas.microsoft.com/office/drawing/2014/main" xmlns="" id="{B853EB3B-26C9-F243-B9EB-09195F986A84}"/>
              </a:ext>
            </a:extLst>
          </p:cNvPr>
          <p:cNvPicPr>
            <a:picLocks noChangeAspect="1"/>
          </p:cNvPicPr>
          <p:nvPr/>
        </p:nvPicPr>
        <p:blipFill>
          <a:blip r:embed="rId6">
            <a:lum bright="70000" contrast="-70000"/>
            <a:alphaModFix amt="9000"/>
            <a:extLst>
              <a:ext uri="{28A0092B-C50C-407E-A947-70E740481C1C}">
                <a14:useLocalDpi xmlns:a14="http://schemas.microsoft.com/office/drawing/2010/main"/>
              </a:ext>
            </a:extLst>
          </a:blip>
          <a:stretch>
            <a:fillRect/>
          </a:stretch>
        </p:blipFill>
        <p:spPr>
          <a:xfrm rot="16200000">
            <a:off x="151793" y="1253142"/>
            <a:ext cx="5399905" cy="5399905"/>
          </a:xfrm>
          <a:prstGeom prst="rect">
            <a:avLst/>
          </a:prstGeom>
        </p:spPr>
      </p:pic>
      <p:sp>
        <p:nvSpPr>
          <p:cNvPr id="25" name="Round Single Corner Rectangle 24">
            <a:extLst>
              <a:ext uri="{FF2B5EF4-FFF2-40B4-BE49-F238E27FC236}">
                <a16:creationId xmlns:a16="http://schemas.microsoft.com/office/drawing/2014/main" xmlns="" id="{DCAE761D-4C6C-6346-8E9D-6C0711A61E65}"/>
              </a:ext>
            </a:extLst>
          </p:cNvPr>
          <p:cNvSpPr/>
          <p:nvPr/>
        </p:nvSpPr>
        <p:spPr>
          <a:xfrm rot="10800000">
            <a:off x="265032" y="1813288"/>
            <a:ext cx="3649046" cy="2257573"/>
          </a:xfrm>
          <a:prstGeom prst="round1Rect">
            <a:avLst>
              <a:gd name="adj" fmla="val 234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Calibri"/>
              <a:ea typeface="+mn-ea"/>
              <a:cs typeface="+mn-cs"/>
            </a:endParaRPr>
          </a:p>
        </p:txBody>
      </p:sp>
      <p:sp>
        <p:nvSpPr>
          <p:cNvPr id="26" name="TextBox 25"/>
          <p:cNvSpPr txBox="1"/>
          <p:nvPr/>
        </p:nvSpPr>
        <p:spPr>
          <a:xfrm>
            <a:off x="452639" y="1918801"/>
            <a:ext cx="3852001" cy="1138773"/>
          </a:xfrm>
          <a:prstGeom prst="rect">
            <a:avLst/>
          </a:prstGeom>
          <a:noFill/>
        </p:spPr>
        <p:txBody>
          <a:bodyPr wrap="square" rtlCol="0">
            <a:spAutoFit/>
          </a:bodyPr>
          <a:lstStyle/>
          <a:p>
            <a:pPr lvl="0">
              <a:defRPr/>
            </a:pPr>
            <a:r>
              <a:rPr lang="en-GB" sz="3400" b="1" spc="30" dirty="0">
                <a:solidFill>
                  <a:srgbClr val="3C1053"/>
                </a:solidFill>
                <a:latin typeface="Calibri" panose="020F0502020204030204" pitchFamily="34" charset="0"/>
                <a:cs typeface="Calibri" panose="020F0502020204030204" pitchFamily="34" charset="0"/>
              </a:rPr>
              <a:t>Nursing Home Support Scheme</a:t>
            </a:r>
          </a:p>
        </p:txBody>
      </p:sp>
      <p:sp>
        <p:nvSpPr>
          <p:cNvPr id="27" name="Freeform 26">
            <a:extLst>
              <a:ext uri="{FF2B5EF4-FFF2-40B4-BE49-F238E27FC236}">
                <a16:creationId xmlns:a16="http://schemas.microsoft.com/office/drawing/2014/main" xmlns="" id="{754D7EAA-998E-E844-BA5B-34534D550556}"/>
              </a:ext>
            </a:extLst>
          </p:cNvPr>
          <p:cNvSpPr/>
          <p:nvPr/>
        </p:nvSpPr>
        <p:spPr>
          <a:xfrm rot="5400000">
            <a:off x="1528417" y="2378259"/>
            <a:ext cx="2660032" cy="4632158"/>
          </a:xfrm>
          <a:custGeom>
            <a:avLst/>
            <a:gdLst>
              <a:gd name="connsiteX0" fmla="*/ 0 w 2392922"/>
              <a:gd name="connsiteY0" fmla="*/ 1692478 h 5208510"/>
              <a:gd name="connsiteX1" fmla="*/ 1196461 w 2392922"/>
              <a:gd name="connsiteY1" fmla="*/ 0 h 5208510"/>
              <a:gd name="connsiteX2" fmla="*/ 2392922 w 2392922"/>
              <a:gd name="connsiteY2" fmla="*/ 1692478 h 5208510"/>
              <a:gd name="connsiteX3" fmla="*/ 2099632 w 2392922"/>
              <a:gd name="connsiteY3" fmla="*/ 1692478 h 5208510"/>
              <a:gd name="connsiteX4" fmla="*/ 2099632 w 2392922"/>
              <a:gd name="connsiteY4" fmla="*/ 4530354 h 5208510"/>
              <a:gd name="connsiteX5" fmla="*/ 1421476 w 2392922"/>
              <a:gd name="connsiteY5" fmla="*/ 5208510 h 5208510"/>
              <a:gd name="connsiteX6" fmla="*/ 293288 w 2392922"/>
              <a:gd name="connsiteY6" fmla="*/ 5208510 h 5208510"/>
              <a:gd name="connsiteX7" fmla="*/ 293288 w 2392922"/>
              <a:gd name="connsiteY7" fmla="*/ 1692478 h 52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2922" h="5208510">
                <a:moveTo>
                  <a:pt x="0" y="1692478"/>
                </a:moveTo>
                <a:lnTo>
                  <a:pt x="1196461" y="0"/>
                </a:lnTo>
                <a:lnTo>
                  <a:pt x="2392922" y="1692478"/>
                </a:lnTo>
                <a:lnTo>
                  <a:pt x="2099632" y="1692478"/>
                </a:lnTo>
                <a:lnTo>
                  <a:pt x="2099632" y="4530354"/>
                </a:lnTo>
                <a:cubicBezTo>
                  <a:pt x="2099632" y="4904889"/>
                  <a:pt x="1796011" y="5208510"/>
                  <a:pt x="1421476" y="5208510"/>
                </a:cubicBezTo>
                <a:lnTo>
                  <a:pt x="293288" y="5208510"/>
                </a:lnTo>
                <a:lnTo>
                  <a:pt x="293288" y="1692478"/>
                </a:lnTo>
                <a:close/>
              </a:path>
            </a:pathLst>
          </a:cu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xmlns="" id="{5FFEFA1B-A9B5-494F-9DCB-F2CB02700EA1}"/>
              </a:ext>
            </a:extLst>
          </p:cNvPr>
          <p:cNvSpPr/>
          <p:nvPr/>
        </p:nvSpPr>
        <p:spPr>
          <a:xfrm>
            <a:off x="579954" y="4176374"/>
            <a:ext cx="4632158" cy="830997"/>
          </a:xfrm>
          <a:prstGeom prst="rect">
            <a:avLst/>
          </a:prstGeom>
        </p:spPr>
        <p:txBody>
          <a:bodyPr wrap="square">
            <a:spAutoFit/>
          </a:bodyPr>
          <a:lstStyle/>
          <a:p>
            <a:pPr lvl="0">
              <a:defRPr/>
            </a:pPr>
            <a:r>
              <a:rPr lang="en-GB" sz="2400" b="1" dirty="0">
                <a:solidFill>
                  <a:srgbClr val="FFFFFF"/>
                </a:solidFill>
              </a:rPr>
              <a:t>Brought to you by </a:t>
            </a:r>
            <a:br>
              <a:rPr lang="en-GB" sz="2400" b="1" dirty="0">
                <a:solidFill>
                  <a:srgbClr val="FFFFFF"/>
                </a:solidFill>
              </a:rPr>
            </a:br>
            <a:r>
              <a:rPr lang="en-GB" sz="2400" b="1" dirty="0">
                <a:solidFill>
                  <a:srgbClr val="FFFFFF"/>
                </a:solidFill>
              </a:rPr>
              <a:t>Cornmarket’s Tax Return Service</a:t>
            </a:r>
          </a:p>
        </p:txBody>
      </p:sp>
      <p:sp>
        <p:nvSpPr>
          <p:cNvPr id="30" name="Rectangle 29">
            <a:extLst>
              <a:ext uri="{FF2B5EF4-FFF2-40B4-BE49-F238E27FC236}">
                <a16:creationId xmlns:a16="http://schemas.microsoft.com/office/drawing/2014/main" xmlns="" id="{8CD42949-3B00-7E47-AB16-1E4D79C2BE67}"/>
              </a:ext>
            </a:extLst>
          </p:cNvPr>
          <p:cNvSpPr/>
          <p:nvPr/>
        </p:nvSpPr>
        <p:spPr>
          <a:xfrm>
            <a:off x="452639" y="3082452"/>
            <a:ext cx="3150482" cy="508729"/>
          </a:xfrm>
          <a:prstGeom prst="rect">
            <a:avLst/>
          </a:prstGeom>
        </p:spPr>
        <p:txBody>
          <a:bodyPr wrap="square">
            <a:spAutoFit/>
          </a:bodyPr>
          <a:lstStyle/>
          <a:p>
            <a:pPr lvl="0">
              <a:lnSpc>
                <a:spcPct val="80000"/>
              </a:lnSpc>
            </a:pPr>
            <a:r>
              <a:rPr lang="en-GB" sz="3300" b="1" dirty="0">
                <a:solidFill>
                  <a:schemeClr val="accent1"/>
                </a:solidFill>
              </a:rPr>
              <a:t>Fair Deal</a:t>
            </a:r>
            <a:endParaRPr kumimoji="0" lang="en-GB" sz="3300" b="1" i="0" u="none" strike="noStrike" kern="1200" cap="none" spc="0" normalizeH="0" baseline="0" noProof="0" dirty="0">
              <a:ln>
                <a:noFill/>
              </a:ln>
              <a:solidFill>
                <a:schemeClr val="accent1"/>
              </a:solidFill>
              <a:effectLst/>
              <a:uLnTx/>
              <a:uFillTx/>
              <a:latin typeface="Calibri"/>
              <a:ea typeface="+mn-ea"/>
              <a:cs typeface="+mn-cs"/>
            </a:endParaRPr>
          </a:p>
        </p:txBody>
      </p:sp>
      <p:sp>
        <p:nvSpPr>
          <p:cNvPr id="3" name="Rectangle 2">
            <a:extLst>
              <a:ext uri="{FF2B5EF4-FFF2-40B4-BE49-F238E27FC236}">
                <a16:creationId xmlns:a16="http://schemas.microsoft.com/office/drawing/2014/main" xmlns="" id="{C267C554-89C5-5D46-BF45-84F6F70E7BBA}"/>
              </a:ext>
            </a:extLst>
          </p:cNvPr>
          <p:cNvSpPr/>
          <p:nvPr/>
        </p:nvSpPr>
        <p:spPr>
          <a:xfrm>
            <a:off x="71658" y="6167629"/>
            <a:ext cx="4912937" cy="590931"/>
          </a:xfrm>
          <a:prstGeom prst="rect">
            <a:avLst/>
          </a:prstGeom>
        </p:spPr>
        <p:txBody>
          <a:bodyPr wrap="square">
            <a:spAutoFit/>
          </a:bodyPr>
          <a:lstStyle/>
          <a:p>
            <a:pPr lvl="0">
              <a:lnSpc>
                <a:spcPct val="90000"/>
              </a:lnSpc>
            </a:pPr>
            <a:r>
              <a:rPr lang="en-GB" sz="1200" dirty="0">
                <a:solidFill>
                  <a:schemeClr val="bg1"/>
                </a:solidFill>
              </a:rPr>
              <a:t>Cornmarket Group Financial Services Ltd. is a member of the Irish Life Group Limited which is part of the Great-West </a:t>
            </a:r>
            <a:r>
              <a:rPr lang="en-GB" sz="1200" dirty="0" err="1">
                <a:solidFill>
                  <a:schemeClr val="bg1"/>
                </a:solidFill>
              </a:rPr>
              <a:t>Lifeco</a:t>
            </a:r>
            <a:r>
              <a:rPr lang="en-GB" sz="1200" dirty="0">
                <a:solidFill>
                  <a:schemeClr val="bg1"/>
                </a:solidFill>
              </a:rPr>
              <a:t> Group of companies. Cornmarket’s Tax Return Service is not a regulated financial product.</a:t>
            </a:r>
          </a:p>
        </p:txBody>
      </p:sp>
    </p:spTree>
    <p:extLst>
      <p:ext uri="{BB962C8B-B14F-4D97-AF65-F5344CB8AC3E}">
        <p14:creationId xmlns:p14="http://schemas.microsoft.com/office/powerpoint/2010/main" val="25324486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9ECAA12-282C-534D-BEAB-3C2FAEE89EAC}"/>
              </a:ext>
            </a:extLst>
          </p:cNvPr>
          <p:cNvPicPr>
            <a:picLocks noChangeAspect="1"/>
          </p:cNvPicPr>
          <p:nvPr/>
        </p:nvPicPr>
        <p:blipFill rotWithShape="1">
          <a:blip r:embed="rId3">
            <a:extLst>
              <a:ext uri="{28A0092B-C50C-407E-A947-70E740481C1C}">
                <a14:useLocalDpi xmlns:a14="http://schemas.microsoft.com/office/drawing/2010/main" val="0"/>
              </a:ext>
            </a:extLst>
          </a:blip>
          <a:srcRect b="9686"/>
          <a:stretch/>
        </p:blipFill>
        <p:spPr>
          <a:xfrm>
            <a:off x="7767021" y="68617"/>
            <a:ext cx="4347042" cy="6720767"/>
          </a:xfrm>
          <a:prstGeom prst="rect">
            <a:avLst/>
          </a:prstGeom>
        </p:spPr>
      </p:pic>
      <p:sp>
        <p:nvSpPr>
          <p:cNvPr id="13" name="Round Single Corner Rectangle 14">
            <a:extLst>
              <a:ext uri="{FF2B5EF4-FFF2-40B4-BE49-F238E27FC236}">
                <a16:creationId xmlns:a16="http://schemas.microsoft.com/office/drawing/2014/main" xmlns="" id="{4CE18904-7EA4-8B4C-9E91-4D79BF7B6D0A}"/>
              </a:ext>
            </a:extLst>
          </p:cNvPr>
          <p:cNvSpPr/>
          <p:nvPr/>
        </p:nvSpPr>
        <p:spPr>
          <a:xfrm rot="10800000" flipH="1" flipV="1">
            <a:off x="86400" y="68618"/>
            <a:ext cx="7596342" cy="3545951"/>
          </a:xfrm>
          <a:prstGeom prst="round1Rect">
            <a:avLst>
              <a:gd name="adj" fmla="val 25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133" dirty="0">
              <a:solidFill>
                <a:srgbClr val="FFFFFF"/>
              </a:solidFill>
              <a:latin typeface="Calibri"/>
            </a:endParaRPr>
          </a:p>
        </p:txBody>
      </p:sp>
      <p:sp>
        <p:nvSpPr>
          <p:cNvPr id="12" name="Round Single Corner Rectangle 14">
            <a:extLst>
              <a:ext uri="{FF2B5EF4-FFF2-40B4-BE49-F238E27FC236}">
                <a16:creationId xmlns:a16="http://schemas.microsoft.com/office/drawing/2014/main" xmlns="" id="{CB6D8A9C-44DB-7843-AFC7-28A41DDB3E82}"/>
              </a:ext>
            </a:extLst>
          </p:cNvPr>
          <p:cNvSpPr/>
          <p:nvPr/>
        </p:nvSpPr>
        <p:spPr>
          <a:xfrm rot="10800000">
            <a:off x="86402" y="3700080"/>
            <a:ext cx="7596340" cy="3089304"/>
          </a:xfrm>
          <a:prstGeom prst="round1Rect">
            <a:avLst>
              <a:gd name="adj" fmla="val 25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133" dirty="0">
              <a:solidFill>
                <a:srgbClr val="FFFFFF"/>
              </a:solidFill>
              <a:latin typeface="Calibri"/>
            </a:endParaRPr>
          </a:p>
        </p:txBody>
      </p:sp>
      <p:sp>
        <p:nvSpPr>
          <p:cNvPr id="9" name="Rectangle 8">
            <a:extLst>
              <a:ext uri="{FF2B5EF4-FFF2-40B4-BE49-F238E27FC236}">
                <a16:creationId xmlns:a16="http://schemas.microsoft.com/office/drawing/2014/main" xmlns="" id="{07318FAE-A824-FA4B-8BE5-B1F470807140}"/>
              </a:ext>
            </a:extLst>
          </p:cNvPr>
          <p:cNvSpPr/>
          <p:nvPr/>
        </p:nvSpPr>
        <p:spPr>
          <a:xfrm>
            <a:off x="429991" y="1350064"/>
            <a:ext cx="6906724" cy="1938992"/>
          </a:xfrm>
          <a:prstGeom prst="rect">
            <a:avLst/>
          </a:prstGeom>
        </p:spPr>
        <p:txBody>
          <a:bodyPr wrap="square" lIns="48000" anchor="t">
            <a:spAutoFit/>
          </a:bodyPr>
          <a:lstStyle/>
          <a:p>
            <a:pPr defTabSz="1219170">
              <a:defRPr/>
            </a:pPr>
            <a:r>
              <a:rPr lang="en-IE" sz="2400" dirty="0">
                <a:solidFill>
                  <a:schemeClr val="bg1"/>
                </a:solidFill>
              </a:rPr>
              <a:t>The </a:t>
            </a:r>
            <a:r>
              <a:rPr lang="en-IE" sz="2400" dirty="0" smtClean="0">
                <a:solidFill>
                  <a:schemeClr val="bg1"/>
                </a:solidFill>
              </a:rPr>
              <a:t>application process provides option to “</a:t>
            </a:r>
            <a:r>
              <a:rPr lang="en-IE" sz="2400" dirty="0" smtClean="0">
                <a:solidFill>
                  <a:schemeClr val="bg1"/>
                </a:solidFill>
              </a:rPr>
              <a:t>choose</a:t>
            </a:r>
            <a:r>
              <a:rPr lang="en-IE" sz="2400" dirty="0" smtClean="0">
                <a:solidFill>
                  <a:schemeClr val="bg1"/>
                </a:solidFill>
              </a:rPr>
              <a:t>” three different Nursing Home’s for consideration.</a:t>
            </a:r>
          </a:p>
          <a:p>
            <a:pPr defTabSz="1219170">
              <a:defRPr/>
            </a:pPr>
            <a:endParaRPr lang="en-IE" sz="2400" dirty="0" smtClean="0">
              <a:solidFill>
                <a:schemeClr val="bg1"/>
              </a:solidFill>
            </a:endParaRPr>
          </a:p>
          <a:p>
            <a:pPr defTabSz="1219170">
              <a:defRPr/>
            </a:pPr>
            <a:r>
              <a:rPr lang="en-IE" sz="2400" dirty="0" smtClean="0">
                <a:solidFill>
                  <a:schemeClr val="bg1"/>
                </a:solidFill>
              </a:rPr>
              <a:t>These are up to the applicant or family to research and enter in application.</a:t>
            </a:r>
            <a:endParaRPr lang="en-IE" sz="2400" dirty="0">
              <a:solidFill>
                <a:schemeClr val="bg1"/>
              </a:solidFill>
            </a:endParaRPr>
          </a:p>
        </p:txBody>
      </p:sp>
      <p:sp>
        <p:nvSpPr>
          <p:cNvPr id="7" name="TextBox 6">
            <a:extLst>
              <a:ext uri="{FF2B5EF4-FFF2-40B4-BE49-F238E27FC236}">
                <a16:creationId xmlns:a16="http://schemas.microsoft.com/office/drawing/2014/main" xmlns="" id="{E9D9438F-5ACF-DB4C-A060-6C8B0AD4E346}"/>
              </a:ext>
            </a:extLst>
          </p:cNvPr>
          <p:cNvSpPr txBox="1"/>
          <p:nvPr/>
        </p:nvSpPr>
        <p:spPr>
          <a:xfrm>
            <a:off x="429991" y="246096"/>
            <a:ext cx="7850185" cy="748988"/>
          </a:xfrm>
          <a:prstGeom prst="rect">
            <a:avLst/>
          </a:prstGeom>
          <a:noFill/>
        </p:spPr>
        <p:txBody>
          <a:bodyPr wrap="square" rtlCol="0">
            <a:spAutoFit/>
          </a:bodyPr>
          <a:lstStyle/>
          <a:p>
            <a:pPr defTabSz="1219170">
              <a:defRPr/>
            </a:pPr>
            <a:r>
              <a:rPr lang="en-IE" sz="4267" b="1" dirty="0" smtClean="0">
                <a:solidFill>
                  <a:schemeClr val="bg1"/>
                </a:solidFill>
                <a:latin typeface="Calibri"/>
              </a:rPr>
              <a:t>Research Nursing Homes</a:t>
            </a:r>
            <a:endParaRPr lang="en-GB" sz="4267" b="1" dirty="0">
              <a:solidFill>
                <a:schemeClr val="bg1"/>
              </a:solidFill>
              <a:latin typeface="Calibri"/>
            </a:endParaRPr>
          </a:p>
        </p:txBody>
      </p:sp>
      <p:sp>
        <p:nvSpPr>
          <p:cNvPr id="26" name="Rectangle 25">
            <a:extLst>
              <a:ext uri="{FF2B5EF4-FFF2-40B4-BE49-F238E27FC236}">
                <a16:creationId xmlns:a16="http://schemas.microsoft.com/office/drawing/2014/main" xmlns="" id="{D4858D40-4B30-844C-9B48-F5B6EF2EB506}"/>
              </a:ext>
            </a:extLst>
          </p:cNvPr>
          <p:cNvSpPr/>
          <p:nvPr/>
        </p:nvSpPr>
        <p:spPr>
          <a:xfrm>
            <a:off x="429991" y="3942634"/>
            <a:ext cx="6594753" cy="1723549"/>
          </a:xfrm>
          <a:prstGeom prst="rect">
            <a:avLst/>
          </a:prstGeom>
        </p:spPr>
        <p:txBody>
          <a:bodyPr wrap="square" lIns="48000" anchor="t">
            <a:spAutoFit/>
          </a:bodyPr>
          <a:lstStyle/>
          <a:p>
            <a:pPr defTabSz="1219170">
              <a:spcBef>
                <a:spcPts val="600"/>
              </a:spcBef>
              <a:spcAft>
                <a:spcPts val="600"/>
              </a:spcAft>
              <a:defRPr/>
            </a:pPr>
            <a:r>
              <a:rPr lang="en-GB" sz="2400" dirty="0" smtClean="0">
                <a:solidFill>
                  <a:schemeClr val="bg1"/>
                </a:solidFill>
              </a:rPr>
              <a:t>The applicant must take the first available place in one of the three options.</a:t>
            </a:r>
          </a:p>
          <a:p>
            <a:pPr defTabSz="1219170">
              <a:spcBef>
                <a:spcPts val="600"/>
              </a:spcBef>
              <a:spcAft>
                <a:spcPts val="600"/>
              </a:spcAft>
              <a:defRPr/>
            </a:pPr>
            <a:r>
              <a:rPr lang="en-GB" sz="2400" dirty="0" smtClean="0">
                <a:solidFill>
                  <a:schemeClr val="bg1"/>
                </a:solidFill>
              </a:rPr>
              <a:t>No transfer or second pick is allowed under this process. </a:t>
            </a:r>
            <a:endParaRPr lang="en-GB" sz="2400" dirty="0">
              <a:solidFill>
                <a:schemeClr val="bg1"/>
              </a:solidFill>
            </a:endParaRPr>
          </a:p>
        </p:txBody>
      </p:sp>
    </p:spTree>
    <p:extLst>
      <p:ext uri="{BB962C8B-B14F-4D97-AF65-F5344CB8AC3E}">
        <p14:creationId xmlns:p14="http://schemas.microsoft.com/office/powerpoint/2010/main" val="297466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D75C1F0-F0AF-114C-9A0D-A5C1748F25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23" t="31168" r="12585" b="5139"/>
          <a:stretch/>
        </p:blipFill>
        <p:spPr>
          <a:xfrm>
            <a:off x="115749" y="99020"/>
            <a:ext cx="10024434" cy="6682956"/>
          </a:xfrm>
          <a:prstGeom prst="rect">
            <a:avLst/>
          </a:prstGeom>
        </p:spPr>
      </p:pic>
      <p:sp>
        <p:nvSpPr>
          <p:cNvPr id="46" name="Round Single Corner of Rectangle 45">
            <a:extLst>
              <a:ext uri="{FF2B5EF4-FFF2-40B4-BE49-F238E27FC236}">
                <a16:creationId xmlns:a16="http://schemas.microsoft.com/office/drawing/2014/main" xmlns="" id="{394545AD-4370-464F-8DF4-1DC98ECA4EC5}"/>
              </a:ext>
            </a:extLst>
          </p:cNvPr>
          <p:cNvSpPr/>
          <p:nvPr/>
        </p:nvSpPr>
        <p:spPr>
          <a:xfrm rot="10800000">
            <a:off x="6059487" y="82118"/>
            <a:ext cx="6061392" cy="6684440"/>
          </a:xfrm>
          <a:prstGeom prst="round1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ound Single Corner of Rectangle 18">
            <a:extLst>
              <a:ext uri="{FF2B5EF4-FFF2-40B4-BE49-F238E27FC236}">
                <a16:creationId xmlns:a16="http://schemas.microsoft.com/office/drawing/2014/main" xmlns="" id="{9FE8A082-81B8-DF4C-851E-45755DFDCC0F}"/>
              </a:ext>
            </a:extLst>
          </p:cNvPr>
          <p:cNvSpPr/>
          <p:nvPr/>
        </p:nvSpPr>
        <p:spPr>
          <a:xfrm rot="10800000">
            <a:off x="6059487" y="82118"/>
            <a:ext cx="6061392" cy="6775882"/>
          </a:xfrm>
          <a:prstGeom prst="round1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xmlns="" id="{7C69FD1B-B104-3D4C-A70B-511E8E498DE5}"/>
              </a:ext>
            </a:extLst>
          </p:cNvPr>
          <p:cNvSpPr txBox="1"/>
          <p:nvPr/>
        </p:nvSpPr>
        <p:spPr>
          <a:xfrm>
            <a:off x="6323995" y="6347797"/>
            <a:ext cx="5868005" cy="438582"/>
          </a:xfrm>
          <a:prstGeom prst="rect">
            <a:avLst/>
          </a:prstGeom>
          <a:noFill/>
        </p:spPr>
        <p:txBody>
          <a:bodyPr wrap="square" rtlCol="0">
            <a:spAutoFit/>
          </a:bodyPr>
          <a:lstStyle/>
          <a:p>
            <a:r>
              <a:rPr lang="en-IE" sz="750" dirty="0">
                <a:solidFill>
                  <a:schemeClr val="bg2">
                    <a:lumMod val="25000"/>
                  </a:schemeClr>
                </a:solidFill>
              </a:rPr>
              <a:t>The information has been sourced </a:t>
            </a:r>
            <a:r>
              <a:rPr lang="en-IE" sz="750" dirty="0" smtClean="0">
                <a:solidFill>
                  <a:schemeClr val="bg2">
                    <a:lumMod val="25000"/>
                  </a:schemeClr>
                </a:solidFill>
              </a:rPr>
              <a:t>by Cornmarket and </a:t>
            </a:r>
            <a:r>
              <a:rPr lang="en-IE" sz="750" dirty="0">
                <a:solidFill>
                  <a:schemeClr val="bg2">
                    <a:lumMod val="25000"/>
                  </a:schemeClr>
                </a:solidFill>
              </a:rPr>
              <a:t>all figures are correct as of </a:t>
            </a:r>
            <a:r>
              <a:rPr lang="en-IE" sz="750" dirty="0" smtClean="0">
                <a:solidFill>
                  <a:schemeClr val="bg2">
                    <a:lumMod val="25000"/>
                  </a:schemeClr>
                </a:solidFill>
              </a:rPr>
              <a:t>01/12/2020.</a:t>
            </a:r>
          </a:p>
          <a:p>
            <a:r>
              <a:rPr lang="en-IE" sz="750" dirty="0">
                <a:solidFill>
                  <a:schemeClr val="bg2">
                    <a:lumMod val="25000"/>
                  </a:schemeClr>
                </a:solidFill>
              </a:rPr>
              <a:t>C</a:t>
            </a:r>
            <a:r>
              <a:rPr lang="en-IE" sz="750" dirty="0" smtClean="0">
                <a:solidFill>
                  <a:schemeClr val="bg2">
                    <a:lumMod val="25000"/>
                  </a:schemeClr>
                </a:solidFill>
              </a:rPr>
              <a:t>ornmarket </a:t>
            </a:r>
            <a:r>
              <a:rPr lang="en-IE" sz="750" dirty="0">
                <a:solidFill>
                  <a:schemeClr val="bg2">
                    <a:lumMod val="25000"/>
                  </a:schemeClr>
                </a:solidFill>
              </a:rPr>
              <a:t>Group Financial Services Ltd. is a member of the Irish Life Group Limited which is part of the Great-West </a:t>
            </a:r>
            <a:r>
              <a:rPr lang="en-IE" sz="750" dirty="0" err="1">
                <a:solidFill>
                  <a:schemeClr val="bg2">
                    <a:lumMod val="25000"/>
                  </a:schemeClr>
                </a:solidFill>
              </a:rPr>
              <a:t>Lifeco</a:t>
            </a:r>
            <a:r>
              <a:rPr lang="en-IE" sz="750" dirty="0">
                <a:solidFill>
                  <a:schemeClr val="bg2">
                    <a:lumMod val="25000"/>
                  </a:schemeClr>
                </a:solidFill>
              </a:rPr>
              <a:t> Group of companies. Cornmarket’s Tax Return Service is not a regulated financial product.</a:t>
            </a:r>
          </a:p>
        </p:txBody>
      </p:sp>
      <p:sp>
        <p:nvSpPr>
          <p:cNvPr id="23" name="TextBox 22">
            <a:extLst>
              <a:ext uri="{FF2B5EF4-FFF2-40B4-BE49-F238E27FC236}">
                <a16:creationId xmlns:a16="http://schemas.microsoft.com/office/drawing/2014/main" xmlns="" id="{C050B7E8-1666-B34C-80A8-82B57F682E80}"/>
              </a:ext>
            </a:extLst>
          </p:cNvPr>
          <p:cNvSpPr txBox="1"/>
          <p:nvPr/>
        </p:nvSpPr>
        <p:spPr>
          <a:xfrm>
            <a:off x="6396097" y="866842"/>
            <a:ext cx="5680154" cy="2000548"/>
          </a:xfrm>
          <a:prstGeom prst="rect">
            <a:avLst/>
          </a:prstGeom>
          <a:noFill/>
        </p:spPr>
        <p:txBody>
          <a:bodyPr wrap="square" rtlCol="0" anchor="ctr">
            <a:spAutoFit/>
          </a:bodyPr>
          <a:lstStyle/>
          <a:p>
            <a:pPr defTabSz="1219170">
              <a:defRPr/>
            </a:pPr>
            <a:r>
              <a:rPr lang="en-GB" sz="4800" b="1" dirty="0">
                <a:solidFill>
                  <a:srgbClr val="0093B2"/>
                </a:solidFill>
                <a:latin typeface="Calibri" panose="020F0502020204030204" pitchFamily="34" charset="0"/>
                <a:cs typeface="Calibri" panose="020F0502020204030204" pitchFamily="34" charset="0"/>
              </a:rPr>
              <a:t>Thank You</a:t>
            </a:r>
            <a:br>
              <a:rPr lang="en-GB" sz="4800" b="1" dirty="0">
                <a:solidFill>
                  <a:srgbClr val="0093B2"/>
                </a:solidFill>
                <a:latin typeface="Calibri" panose="020F0502020204030204" pitchFamily="34" charset="0"/>
                <a:cs typeface="Calibri" panose="020F0502020204030204" pitchFamily="34" charset="0"/>
              </a:rPr>
            </a:br>
            <a:endParaRPr lang="en-GB" sz="1200" b="1" dirty="0">
              <a:solidFill>
                <a:srgbClr val="0093B2"/>
              </a:solidFill>
              <a:latin typeface="Calibri" panose="020F0502020204030204" pitchFamily="34" charset="0"/>
              <a:cs typeface="Calibri" panose="020F0502020204030204" pitchFamily="34" charset="0"/>
            </a:endParaRPr>
          </a:p>
          <a:p>
            <a:pPr defTabSz="1219170">
              <a:defRPr/>
            </a:pPr>
            <a:r>
              <a:rPr lang="en-GB" sz="3200" b="1" dirty="0">
                <a:solidFill>
                  <a:schemeClr val="accent2"/>
                </a:solidFill>
                <a:latin typeface="Calibri" panose="020F0502020204030204" pitchFamily="34" charset="0"/>
                <a:cs typeface="Calibri" panose="020F0502020204030204" pitchFamily="34" charset="0"/>
              </a:rPr>
              <a:t>If you need any help with your tax affairs we are available on:</a:t>
            </a:r>
          </a:p>
        </p:txBody>
      </p:sp>
      <p:sp>
        <p:nvSpPr>
          <p:cNvPr id="24" name="Rounded Rectangle 23">
            <a:extLst>
              <a:ext uri="{FF2B5EF4-FFF2-40B4-BE49-F238E27FC236}">
                <a16:creationId xmlns:a16="http://schemas.microsoft.com/office/drawing/2014/main" xmlns="" id="{D3BA0BB1-E2C3-7A4D-821D-95184AC6B584}"/>
              </a:ext>
            </a:extLst>
          </p:cNvPr>
          <p:cNvSpPr/>
          <p:nvPr/>
        </p:nvSpPr>
        <p:spPr>
          <a:xfrm>
            <a:off x="6396097" y="2907029"/>
            <a:ext cx="5542115" cy="972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defTabSz="1219170">
              <a:defRPr/>
            </a:pPr>
            <a:r>
              <a:rPr lang="en-IE" sz="2200" b="1" dirty="0">
                <a:solidFill>
                  <a:schemeClr val="bg1"/>
                </a:solidFill>
              </a:rPr>
              <a:t>(01) 408 4106</a:t>
            </a:r>
            <a:endParaRPr lang="en-IE" sz="2200" dirty="0">
              <a:solidFill>
                <a:schemeClr val="bg1"/>
              </a:solidFill>
            </a:endParaRPr>
          </a:p>
        </p:txBody>
      </p:sp>
      <p:sp>
        <p:nvSpPr>
          <p:cNvPr id="25" name="Rounded Rectangle 24">
            <a:extLst>
              <a:ext uri="{FF2B5EF4-FFF2-40B4-BE49-F238E27FC236}">
                <a16:creationId xmlns:a16="http://schemas.microsoft.com/office/drawing/2014/main" xmlns="" id="{4AD7DAE1-6D4B-1A4D-B474-F8F726EA5864}"/>
              </a:ext>
            </a:extLst>
          </p:cNvPr>
          <p:cNvSpPr/>
          <p:nvPr/>
        </p:nvSpPr>
        <p:spPr>
          <a:xfrm>
            <a:off x="6396097" y="3999174"/>
            <a:ext cx="5542115" cy="972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defTabSz="1219170">
              <a:defRPr/>
            </a:pPr>
            <a:r>
              <a:rPr lang="en-IE" sz="2200" b="1" dirty="0" err="1">
                <a:solidFill>
                  <a:schemeClr val="bg1"/>
                </a:solidFill>
              </a:rPr>
              <a:t>tax@cornmarket.ie</a:t>
            </a:r>
            <a:r>
              <a:rPr lang="en-IE" sz="2200" b="1" dirty="0">
                <a:solidFill>
                  <a:schemeClr val="bg1"/>
                </a:solidFill>
              </a:rPr>
              <a:t>  </a:t>
            </a:r>
          </a:p>
        </p:txBody>
      </p:sp>
      <p:sp>
        <p:nvSpPr>
          <p:cNvPr id="26" name="Rounded Rectangle 25">
            <a:extLst>
              <a:ext uri="{FF2B5EF4-FFF2-40B4-BE49-F238E27FC236}">
                <a16:creationId xmlns:a16="http://schemas.microsoft.com/office/drawing/2014/main" xmlns="" id="{9DAD60E2-D36B-1F4D-9BBC-AF7EC91A4268}"/>
              </a:ext>
            </a:extLst>
          </p:cNvPr>
          <p:cNvSpPr/>
          <p:nvPr/>
        </p:nvSpPr>
        <p:spPr>
          <a:xfrm>
            <a:off x="6396097" y="5091319"/>
            <a:ext cx="5542115" cy="972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defTabSz="1219170">
              <a:defRPr/>
            </a:pPr>
            <a:r>
              <a:rPr lang="en-GB" sz="2200" b="1" dirty="0">
                <a:solidFill>
                  <a:schemeClr val="bg1"/>
                </a:solidFill>
              </a:rPr>
              <a:t>For more information:</a:t>
            </a:r>
            <a:r>
              <a:rPr lang="en-IE" sz="2200" b="1" dirty="0">
                <a:solidFill>
                  <a:schemeClr val="bg1"/>
                </a:solidFill>
              </a:rPr>
              <a:t/>
            </a:r>
            <a:br>
              <a:rPr lang="en-IE" sz="2200" b="1" dirty="0">
                <a:solidFill>
                  <a:schemeClr val="bg1"/>
                </a:solidFill>
              </a:rPr>
            </a:br>
            <a:r>
              <a:rPr lang="en-IE" sz="2200" b="1" dirty="0" err="1">
                <a:solidFill>
                  <a:schemeClr val="bg1"/>
                </a:solidFill>
              </a:rPr>
              <a:t>Cornmarket.ie</a:t>
            </a:r>
            <a:r>
              <a:rPr lang="en-IE" sz="2200" b="1" dirty="0">
                <a:solidFill>
                  <a:schemeClr val="bg1"/>
                </a:solidFill>
              </a:rPr>
              <a:t>/tax-return-service/</a:t>
            </a:r>
          </a:p>
        </p:txBody>
      </p:sp>
      <p:sp>
        <p:nvSpPr>
          <p:cNvPr id="27" name="Oval 26">
            <a:extLst>
              <a:ext uri="{FF2B5EF4-FFF2-40B4-BE49-F238E27FC236}">
                <a16:creationId xmlns:a16="http://schemas.microsoft.com/office/drawing/2014/main" xmlns="" id="{EAB60764-932C-8346-973E-4F0673E90A83}"/>
              </a:ext>
            </a:extLst>
          </p:cNvPr>
          <p:cNvSpPr/>
          <p:nvPr/>
        </p:nvSpPr>
        <p:spPr>
          <a:xfrm>
            <a:off x="11048799" y="2986307"/>
            <a:ext cx="813444" cy="81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a:extLst>
              <a:ext uri="{FF2B5EF4-FFF2-40B4-BE49-F238E27FC236}">
                <a16:creationId xmlns:a16="http://schemas.microsoft.com/office/drawing/2014/main" xmlns="" id="{36690CAB-7CB1-6447-8186-5DD22E38C0F6}"/>
              </a:ext>
            </a:extLst>
          </p:cNvPr>
          <p:cNvSpPr/>
          <p:nvPr/>
        </p:nvSpPr>
        <p:spPr>
          <a:xfrm>
            <a:off x="11048799" y="4095355"/>
            <a:ext cx="813444" cy="81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a:extLst>
              <a:ext uri="{FF2B5EF4-FFF2-40B4-BE49-F238E27FC236}">
                <a16:creationId xmlns:a16="http://schemas.microsoft.com/office/drawing/2014/main" xmlns="" id="{895A300D-5859-DB47-AEC5-5C0B7619D7CC}"/>
              </a:ext>
            </a:extLst>
          </p:cNvPr>
          <p:cNvSpPr/>
          <p:nvPr/>
        </p:nvSpPr>
        <p:spPr>
          <a:xfrm>
            <a:off x="11048799" y="5170597"/>
            <a:ext cx="813444" cy="81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0" name="Graphic 29" descr="Cursor">
            <a:extLst>
              <a:ext uri="{FF2B5EF4-FFF2-40B4-BE49-F238E27FC236}">
                <a16:creationId xmlns:a16="http://schemas.microsoft.com/office/drawing/2014/main" xmlns="" id="{AC75FA96-3EC3-7643-9ABF-795EAB06A9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221521" y="5343319"/>
            <a:ext cx="468000" cy="468000"/>
          </a:xfrm>
          <a:prstGeom prst="rect">
            <a:avLst/>
          </a:prstGeom>
        </p:spPr>
      </p:pic>
      <p:pic>
        <p:nvPicPr>
          <p:cNvPr id="31" name="Graphic 30" descr="Email outline">
            <a:extLst>
              <a:ext uri="{FF2B5EF4-FFF2-40B4-BE49-F238E27FC236}">
                <a16:creationId xmlns:a16="http://schemas.microsoft.com/office/drawing/2014/main" xmlns="" id="{BD0AC813-613B-1343-87A8-3C37F27840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11221521" y="4268077"/>
            <a:ext cx="468000" cy="468000"/>
          </a:xfrm>
          <a:prstGeom prst="rect">
            <a:avLst/>
          </a:prstGeom>
        </p:spPr>
      </p:pic>
      <p:pic>
        <p:nvPicPr>
          <p:cNvPr id="32" name="Graphic 31" descr="Receiver">
            <a:extLst>
              <a:ext uri="{FF2B5EF4-FFF2-40B4-BE49-F238E27FC236}">
                <a16:creationId xmlns:a16="http://schemas.microsoft.com/office/drawing/2014/main" xmlns="" id="{5FE5218F-95E0-C943-AFF8-3B8D4CBB407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1221521" y="3159029"/>
            <a:ext cx="468000" cy="468000"/>
          </a:xfrm>
          <a:prstGeom prst="rect">
            <a:avLst/>
          </a:prstGeom>
        </p:spPr>
      </p:pic>
      <p:pic>
        <p:nvPicPr>
          <p:cNvPr id="33" name="Picture 32">
            <a:extLst>
              <a:ext uri="{FF2B5EF4-FFF2-40B4-BE49-F238E27FC236}">
                <a16:creationId xmlns:a16="http://schemas.microsoft.com/office/drawing/2014/main" xmlns="" id="{A4287B4E-C810-CA4B-8391-81F5DEF584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38360" y="-59166"/>
            <a:ext cx="2825742" cy="965100"/>
          </a:xfrm>
          <a:prstGeom prst="rect">
            <a:avLst/>
          </a:prstGeom>
        </p:spPr>
      </p:pic>
    </p:spTree>
    <p:extLst>
      <p:ext uri="{BB962C8B-B14F-4D97-AF65-F5344CB8AC3E}">
        <p14:creationId xmlns:p14="http://schemas.microsoft.com/office/powerpoint/2010/main" val="33132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l="-5551" t="-20164" r="-5191" b="-12906"/>
          </a:stretch>
        </a:blipFill>
        <a:effectLst/>
      </p:bgPr>
    </p:bg>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xmlns="" id="{81AA9F6E-2663-154D-9B6D-85DC6FF46CAD}"/>
              </a:ext>
            </a:extLst>
          </p:cNvPr>
          <p:cNvSpPr/>
          <p:nvPr/>
        </p:nvSpPr>
        <p:spPr>
          <a:xfrm rot="10800000" flipH="1">
            <a:off x="19253" y="1"/>
            <a:ext cx="4182119" cy="1289388"/>
          </a:xfrm>
          <a:prstGeom prst="round1Rect">
            <a:avLst>
              <a:gd name="adj" fmla="val 364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a:solidFill>
                <a:srgbClr val="FFFFFF"/>
              </a:solidFill>
              <a:latin typeface="Calibri"/>
            </a:endParaRPr>
          </a:p>
        </p:txBody>
      </p:sp>
      <p:sp>
        <p:nvSpPr>
          <p:cNvPr id="32" name="Rectangle 31">
            <a:extLst>
              <a:ext uri="{FF2B5EF4-FFF2-40B4-BE49-F238E27FC236}">
                <a16:creationId xmlns:a16="http://schemas.microsoft.com/office/drawing/2014/main" xmlns="" id="{BA52C2C3-70AA-7043-BC95-EAFD3D0C1A24}"/>
              </a:ext>
            </a:extLst>
          </p:cNvPr>
          <p:cNvSpPr/>
          <p:nvPr/>
        </p:nvSpPr>
        <p:spPr>
          <a:xfrm>
            <a:off x="-2448949" y="270727"/>
            <a:ext cx="6145532" cy="748988"/>
          </a:xfrm>
          <a:prstGeom prst="rect">
            <a:avLst/>
          </a:prstGeom>
        </p:spPr>
        <p:txBody>
          <a:bodyPr wrap="square">
            <a:spAutoFit/>
          </a:bodyPr>
          <a:lstStyle/>
          <a:p>
            <a:pPr algn="r" defTabSz="1219170">
              <a:defRPr/>
            </a:pPr>
            <a:r>
              <a:rPr lang="en-GB" sz="4267" b="1" dirty="0">
                <a:solidFill>
                  <a:srgbClr val="3C1053"/>
                </a:solidFill>
                <a:latin typeface="Calibri"/>
              </a:rPr>
              <a:t>Todays agenda</a:t>
            </a:r>
          </a:p>
        </p:txBody>
      </p:sp>
      <p:sp>
        <p:nvSpPr>
          <p:cNvPr id="10" name="Frame 9">
            <a:extLst>
              <a:ext uri="{FF2B5EF4-FFF2-40B4-BE49-F238E27FC236}">
                <a16:creationId xmlns:a16="http://schemas.microsoft.com/office/drawing/2014/main" xmlns="" id="{999A1DA2-4529-FB42-89B4-2B69DBDADAAB}"/>
              </a:ext>
            </a:extLst>
          </p:cNvPr>
          <p:cNvSpPr/>
          <p:nvPr/>
        </p:nvSpPr>
        <p:spPr>
          <a:xfrm>
            <a:off x="0" y="0"/>
            <a:ext cx="12192000" cy="6858000"/>
          </a:xfrm>
          <a:prstGeom prst="frame">
            <a:avLst>
              <a:gd name="adj1" fmla="val 9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srgbClr val="3C1053"/>
              </a:solidFill>
              <a:latin typeface="Calibri"/>
            </a:endParaRPr>
          </a:p>
        </p:txBody>
      </p:sp>
      <p:sp>
        <p:nvSpPr>
          <p:cNvPr id="38" name="Rounded Rectangle 37">
            <a:extLst>
              <a:ext uri="{FF2B5EF4-FFF2-40B4-BE49-F238E27FC236}">
                <a16:creationId xmlns:a16="http://schemas.microsoft.com/office/drawing/2014/main" xmlns="" id="{346A5FE4-5E22-0F49-ACFF-592289FF669A}"/>
              </a:ext>
            </a:extLst>
          </p:cNvPr>
          <p:cNvSpPr/>
          <p:nvPr/>
        </p:nvSpPr>
        <p:spPr>
          <a:xfrm>
            <a:off x="228694" y="2265007"/>
            <a:ext cx="4799717" cy="756000"/>
          </a:xfrm>
          <a:prstGeom prst="roundRect">
            <a:avLst>
              <a:gd name="adj" fmla="val 497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xmlns="" id="{860F05FC-EC21-1443-B529-5CCC89AF859A}"/>
              </a:ext>
            </a:extLst>
          </p:cNvPr>
          <p:cNvSpPr/>
          <p:nvPr/>
        </p:nvSpPr>
        <p:spPr>
          <a:xfrm>
            <a:off x="896449" y="2396786"/>
            <a:ext cx="2690480" cy="492443"/>
          </a:xfrm>
          <a:prstGeom prst="rect">
            <a:avLst/>
          </a:prstGeom>
        </p:spPr>
        <p:txBody>
          <a:bodyPr wrap="none" anchor="ctr">
            <a:spAutoFit/>
          </a:bodyPr>
          <a:lstStyle/>
          <a:p>
            <a:pPr marL="16933">
              <a:spcBef>
                <a:spcPts val="1020"/>
              </a:spcBef>
              <a:buClr>
                <a:srgbClr val="18184D"/>
              </a:buClr>
              <a:tabLst>
                <a:tab pos="474121" algn="l"/>
              </a:tabLst>
              <a:defRPr/>
            </a:pPr>
            <a:r>
              <a:rPr lang="en-GB" sz="2600" b="1" dirty="0">
                <a:solidFill>
                  <a:schemeClr val="bg1"/>
                </a:solidFill>
              </a:rPr>
              <a:t>What is Fair Deal?</a:t>
            </a:r>
            <a:endParaRPr lang="en-GB" sz="2600" b="1" spc="-7" dirty="0">
              <a:solidFill>
                <a:schemeClr val="bg1"/>
              </a:solidFill>
              <a:cs typeface="Arial" panose="020B0604020202020204" pitchFamily="34" charset="0"/>
            </a:endParaRPr>
          </a:p>
        </p:txBody>
      </p:sp>
      <p:sp>
        <p:nvSpPr>
          <p:cNvPr id="48" name="Oval 47">
            <a:extLst>
              <a:ext uri="{FF2B5EF4-FFF2-40B4-BE49-F238E27FC236}">
                <a16:creationId xmlns:a16="http://schemas.microsoft.com/office/drawing/2014/main" xmlns="" id="{A4404B2C-0017-DE49-BF9F-7D5BE398C626}"/>
              </a:ext>
            </a:extLst>
          </p:cNvPr>
          <p:cNvSpPr/>
          <p:nvPr/>
        </p:nvSpPr>
        <p:spPr>
          <a:xfrm>
            <a:off x="310735" y="2340607"/>
            <a:ext cx="604800" cy="6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1</a:t>
            </a:r>
          </a:p>
        </p:txBody>
      </p:sp>
      <p:sp>
        <p:nvSpPr>
          <p:cNvPr id="39" name="Rounded Rectangle 38">
            <a:extLst>
              <a:ext uri="{FF2B5EF4-FFF2-40B4-BE49-F238E27FC236}">
                <a16:creationId xmlns:a16="http://schemas.microsoft.com/office/drawing/2014/main" xmlns="" id="{B9227368-3FDB-A64D-98CA-A0DEAFDCEB97}"/>
              </a:ext>
            </a:extLst>
          </p:cNvPr>
          <p:cNvSpPr/>
          <p:nvPr/>
        </p:nvSpPr>
        <p:spPr>
          <a:xfrm>
            <a:off x="228694" y="3403470"/>
            <a:ext cx="4799717" cy="756000"/>
          </a:xfrm>
          <a:prstGeom prst="roundRect">
            <a:avLst>
              <a:gd name="adj" fmla="val 497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Rectangle 43">
            <a:extLst>
              <a:ext uri="{FF2B5EF4-FFF2-40B4-BE49-F238E27FC236}">
                <a16:creationId xmlns:a16="http://schemas.microsoft.com/office/drawing/2014/main" xmlns="" id="{B388B2A9-62CE-5541-B870-1B2CFE26B78B}"/>
              </a:ext>
            </a:extLst>
          </p:cNvPr>
          <p:cNvSpPr/>
          <p:nvPr/>
        </p:nvSpPr>
        <p:spPr>
          <a:xfrm>
            <a:off x="896449" y="3535249"/>
            <a:ext cx="3934090" cy="492443"/>
          </a:xfrm>
          <a:prstGeom prst="rect">
            <a:avLst/>
          </a:prstGeom>
        </p:spPr>
        <p:txBody>
          <a:bodyPr wrap="square" anchor="ctr">
            <a:spAutoFit/>
          </a:bodyPr>
          <a:lstStyle/>
          <a:p>
            <a:pPr>
              <a:spcBef>
                <a:spcPts val="1033"/>
              </a:spcBef>
              <a:buClr>
                <a:srgbClr val="18184D"/>
              </a:buClr>
            </a:pPr>
            <a:r>
              <a:rPr lang="en-GB" altLang="en-US" sz="2600" b="1" dirty="0">
                <a:solidFill>
                  <a:schemeClr val="bg1"/>
                </a:solidFill>
              </a:rPr>
              <a:t> What does it cover?</a:t>
            </a:r>
            <a:endParaRPr lang="en-GB" altLang="en-US" sz="2600" b="1" dirty="0">
              <a:solidFill>
                <a:schemeClr val="bg1"/>
              </a:solidFill>
              <a:cs typeface="Arial" charset="0"/>
            </a:endParaRPr>
          </a:p>
        </p:txBody>
      </p:sp>
      <p:sp>
        <p:nvSpPr>
          <p:cNvPr id="49" name="Oval 48">
            <a:extLst>
              <a:ext uri="{FF2B5EF4-FFF2-40B4-BE49-F238E27FC236}">
                <a16:creationId xmlns:a16="http://schemas.microsoft.com/office/drawing/2014/main" xmlns="" id="{8DA26256-CCF1-7A45-801A-EA99B0B4C44B}"/>
              </a:ext>
            </a:extLst>
          </p:cNvPr>
          <p:cNvSpPr/>
          <p:nvPr/>
        </p:nvSpPr>
        <p:spPr>
          <a:xfrm>
            <a:off x="310735" y="3479070"/>
            <a:ext cx="604800" cy="6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2</a:t>
            </a:r>
          </a:p>
        </p:txBody>
      </p:sp>
      <p:sp>
        <p:nvSpPr>
          <p:cNvPr id="40" name="Rounded Rectangle 39">
            <a:extLst>
              <a:ext uri="{FF2B5EF4-FFF2-40B4-BE49-F238E27FC236}">
                <a16:creationId xmlns:a16="http://schemas.microsoft.com/office/drawing/2014/main" xmlns="" id="{41EF62F7-24DA-E64F-B17A-2F62B2DDB38E}"/>
              </a:ext>
            </a:extLst>
          </p:cNvPr>
          <p:cNvSpPr/>
          <p:nvPr/>
        </p:nvSpPr>
        <p:spPr>
          <a:xfrm>
            <a:off x="228694" y="4541933"/>
            <a:ext cx="4799717" cy="756000"/>
          </a:xfrm>
          <a:prstGeom prst="roundRect">
            <a:avLst>
              <a:gd name="adj" fmla="val 497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Rectangle 44">
            <a:extLst>
              <a:ext uri="{FF2B5EF4-FFF2-40B4-BE49-F238E27FC236}">
                <a16:creationId xmlns:a16="http://schemas.microsoft.com/office/drawing/2014/main" xmlns="" id="{E8FF9228-D067-404E-B086-C943B7818443}"/>
              </a:ext>
            </a:extLst>
          </p:cNvPr>
          <p:cNvSpPr/>
          <p:nvPr/>
        </p:nvSpPr>
        <p:spPr>
          <a:xfrm>
            <a:off x="896449" y="4673712"/>
            <a:ext cx="4131965" cy="492443"/>
          </a:xfrm>
          <a:prstGeom prst="rect">
            <a:avLst/>
          </a:prstGeom>
        </p:spPr>
        <p:txBody>
          <a:bodyPr wrap="square" anchor="ctr">
            <a:spAutoFit/>
          </a:bodyPr>
          <a:lstStyle/>
          <a:p>
            <a:r>
              <a:rPr lang="en-GB" altLang="en-US" sz="2600" b="1" dirty="0">
                <a:solidFill>
                  <a:schemeClr val="bg1"/>
                </a:solidFill>
              </a:rPr>
              <a:t> How does it work?</a:t>
            </a:r>
          </a:p>
        </p:txBody>
      </p:sp>
      <p:sp>
        <p:nvSpPr>
          <p:cNvPr id="50" name="Oval 49">
            <a:extLst>
              <a:ext uri="{FF2B5EF4-FFF2-40B4-BE49-F238E27FC236}">
                <a16:creationId xmlns:a16="http://schemas.microsoft.com/office/drawing/2014/main" xmlns="" id="{AD7FF678-6206-DB4D-AEB7-79193D0AE5C3}"/>
              </a:ext>
            </a:extLst>
          </p:cNvPr>
          <p:cNvSpPr/>
          <p:nvPr/>
        </p:nvSpPr>
        <p:spPr>
          <a:xfrm>
            <a:off x="310735" y="4617533"/>
            <a:ext cx="604800" cy="6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3</a:t>
            </a:r>
          </a:p>
        </p:txBody>
      </p:sp>
      <p:sp>
        <p:nvSpPr>
          <p:cNvPr id="19" name="Rounded Rectangle 18">
            <a:extLst>
              <a:ext uri="{FF2B5EF4-FFF2-40B4-BE49-F238E27FC236}">
                <a16:creationId xmlns:a16="http://schemas.microsoft.com/office/drawing/2014/main" xmlns="" id="{346A5FE4-5E22-0F49-ACFF-592289FF669A}"/>
              </a:ext>
            </a:extLst>
          </p:cNvPr>
          <p:cNvSpPr/>
          <p:nvPr/>
        </p:nvSpPr>
        <p:spPr>
          <a:xfrm>
            <a:off x="228694" y="5680396"/>
            <a:ext cx="4799717" cy="756000"/>
          </a:xfrm>
          <a:prstGeom prst="roundRect">
            <a:avLst>
              <a:gd name="adj" fmla="val 497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rgbClr val="3C1053"/>
              </a:solidFill>
            </a:endParaRPr>
          </a:p>
        </p:txBody>
      </p:sp>
      <p:sp>
        <p:nvSpPr>
          <p:cNvPr id="20" name="Oval 19">
            <a:extLst>
              <a:ext uri="{FF2B5EF4-FFF2-40B4-BE49-F238E27FC236}">
                <a16:creationId xmlns:a16="http://schemas.microsoft.com/office/drawing/2014/main" xmlns="" id="{AD7FF678-6206-DB4D-AEB7-79193D0AE5C3}"/>
              </a:ext>
            </a:extLst>
          </p:cNvPr>
          <p:cNvSpPr/>
          <p:nvPr/>
        </p:nvSpPr>
        <p:spPr>
          <a:xfrm>
            <a:off x="310735" y="5756527"/>
            <a:ext cx="603738" cy="6037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t>4</a:t>
            </a:r>
          </a:p>
        </p:txBody>
      </p:sp>
      <p:sp>
        <p:nvSpPr>
          <p:cNvPr id="2" name="Rectangle 1">
            <a:extLst>
              <a:ext uri="{FF2B5EF4-FFF2-40B4-BE49-F238E27FC236}">
                <a16:creationId xmlns:a16="http://schemas.microsoft.com/office/drawing/2014/main" xmlns="" id="{91CC4880-B0A5-4D4C-A82B-871AA93900DB}"/>
              </a:ext>
            </a:extLst>
          </p:cNvPr>
          <p:cNvSpPr/>
          <p:nvPr/>
        </p:nvSpPr>
        <p:spPr>
          <a:xfrm>
            <a:off x="896449" y="5812175"/>
            <a:ext cx="3934090" cy="492443"/>
          </a:xfrm>
          <a:prstGeom prst="rect">
            <a:avLst/>
          </a:prstGeom>
        </p:spPr>
        <p:txBody>
          <a:bodyPr wrap="none" anchor="ctr">
            <a:spAutoFit/>
          </a:bodyPr>
          <a:lstStyle/>
          <a:p>
            <a:r>
              <a:rPr lang="en-US" sz="2600" b="1" dirty="0">
                <a:solidFill>
                  <a:schemeClr val="bg1"/>
                </a:solidFill>
              </a:rPr>
              <a:t> What is Ancillary Support?</a:t>
            </a:r>
            <a:endParaRPr lang="en-IE" sz="2600" dirty="0">
              <a:solidFill>
                <a:schemeClr val="bg1"/>
              </a:solidFill>
            </a:endParaRPr>
          </a:p>
        </p:txBody>
      </p:sp>
    </p:spTree>
    <p:extLst>
      <p:ext uri="{BB962C8B-B14F-4D97-AF65-F5344CB8AC3E}">
        <p14:creationId xmlns:p14="http://schemas.microsoft.com/office/powerpoint/2010/main" val="356821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ound Single Corner of Rectangle 26">
            <a:extLst>
              <a:ext uri="{FF2B5EF4-FFF2-40B4-BE49-F238E27FC236}">
                <a16:creationId xmlns:a16="http://schemas.microsoft.com/office/drawing/2014/main" xmlns="" id="{67DB1746-881E-3740-89E1-DA776B925C43}"/>
              </a:ext>
            </a:extLst>
          </p:cNvPr>
          <p:cNvSpPr/>
          <p:nvPr/>
        </p:nvSpPr>
        <p:spPr>
          <a:xfrm rot="10800000">
            <a:off x="111040" y="91441"/>
            <a:ext cx="12013303" cy="6684440"/>
          </a:xfrm>
          <a:prstGeom prst="round1Rect">
            <a:avLst/>
          </a:prstGeom>
          <a:blipFill dpi="0" rotWithShape="0">
            <a:blip r:embed="rId3"/>
            <a:srcRect/>
            <a:stretch>
              <a:fillRect l="-5551" t="-20164" r="-5191" b="-129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5" name="Title 10">
            <a:extLst>
              <a:ext uri="{FF2B5EF4-FFF2-40B4-BE49-F238E27FC236}">
                <a16:creationId xmlns:a16="http://schemas.microsoft.com/office/drawing/2014/main" xmlns="" id="{22B53825-3421-5A4E-9D83-6489848C3DA0}"/>
              </a:ext>
            </a:extLst>
          </p:cNvPr>
          <p:cNvSpPr txBox="1">
            <a:spLocks/>
          </p:cNvSpPr>
          <p:nvPr/>
        </p:nvSpPr>
        <p:spPr>
          <a:xfrm>
            <a:off x="199673" y="479533"/>
            <a:ext cx="4733556" cy="854843"/>
          </a:xfrm>
          <a:prstGeom prst="rect">
            <a:avLst/>
          </a:prstGeom>
        </p:spPr>
        <p:txBody>
          <a:bodyPr vert="horz" lIns="96000" tIns="60960" rIns="96000" bIns="60960" rtlCol="0" anchor="ctr">
            <a:noAutofit/>
          </a:bodyPr>
          <a:lstStyle>
            <a:lvl1pPr algn="ctr" defTabSz="685800" rtl="0" eaLnBrk="1" latinLnBrk="0" hangingPunct="1">
              <a:spcBef>
                <a:spcPct val="0"/>
              </a:spcBef>
              <a:buNone/>
              <a:defRPr sz="2700" b="0" i="0" kern="1200">
                <a:solidFill>
                  <a:schemeClr val="bg1"/>
                </a:solidFill>
                <a:latin typeface="Calibri" panose="020F0502020204030204" pitchFamily="34" charset="0"/>
                <a:ea typeface="+mj-ea"/>
                <a:cs typeface="Calibri" panose="020F0502020204030204" pitchFamily="34" charset="0"/>
              </a:defRPr>
            </a:lvl1pPr>
          </a:lstStyle>
          <a:p>
            <a:pPr lvl="0" algn="l"/>
            <a:endParaRPr lang="en-IE" sz="4267" b="1" dirty="0">
              <a:solidFill>
                <a:srgbClr val="FFFFFF"/>
              </a:solidFill>
              <a:latin typeface="+mj-lt"/>
            </a:endParaRPr>
          </a:p>
        </p:txBody>
      </p:sp>
      <p:sp>
        <p:nvSpPr>
          <p:cNvPr id="16" name="Round Single Corner of Rectangle 15">
            <a:extLst>
              <a:ext uri="{FF2B5EF4-FFF2-40B4-BE49-F238E27FC236}">
                <a16:creationId xmlns:a16="http://schemas.microsoft.com/office/drawing/2014/main" xmlns="" id="{B4BA0DCD-AA50-5441-BE16-B10271847A46}"/>
              </a:ext>
            </a:extLst>
          </p:cNvPr>
          <p:cNvSpPr/>
          <p:nvPr/>
        </p:nvSpPr>
        <p:spPr>
          <a:xfrm rot="10800000">
            <a:off x="105839" y="91440"/>
            <a:ext cx="12013303" cy="6684440"/>
          </a:xfrm>
          <a:prstGeom prst="round1Rect">
            <a:avLst/>
          </a:prstGeom>
          <a:solidFill>
            <a:srgbClr val="3C1053">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7" name="Title 1">
            <a:extLst>
              <a:ext uri="{FF2B5EF4-FFF2-40B4-BE49-F238E27FC236}">
                <a16:creationId xmlns:a16="http://schemas.microsoft.com/office/drawing/2014/main" xmlns="" id="{708B2655-44AD-C146-AA28-54ADC1EB9A59}"/>
              </a:ext>
            </a:extLst>
          </p:cNvPr>
          <p:cNvSpPr>
            <a:spLocks noGrp="1"/>
          </p:cNvSpPr>
          <p:nvPr>
            <p:ph type="title"/>
          </p:nvPr>
        </p:nvSpPr>
        <p:spPr>
          <a:xfrm>
            <a:off x="838200" y="450358"/>
            <a:ext cx="10515600" cy="1325563"/>
          </a:xfrm>
        </p:spPr>
        <p:txBody>
          <a:bodyPr>
            <a:normAutofit/>
          </a:bodyPr>
          <a:lstStyle/>
          <a:p>
            <a:r>
              <a:rPr lang="en-IE" b="1" dirty="0">
                <a:solidFill>
                  <a:schemeClr val="bg1"/>
                </a:solidFill>
                <a:latin typeface="Calibri" panose="020F0502020204030204" pitchFamily="34" charset="0"/>
                <a:cs typeface="Calibri" panose="020F0502020204030204" pitchFamily="34" charset="0"/>
              </a:rPr>
              <a:t>What is the Fair Deal Scheme?</a:t>
            </a:r>
          </a:p>
        </p:txBody>
      </p:sp>
      <p:sp>
        <p:nvSpPr>
          <p:cNvPr id="18" name="Doughnut 17">
            <a:extLst>
              <a:ext uri="{FF2B5EF4-FFF2-40B4-BE49-F238E27FC236}">
                <a16:creationId xmlns:a16="http://schemas.microsoft.com/office/drawing/2014/main" xmlns="" id="{6D2963C5-E296-9E49-9877-77F544E72CB2}"/>
              </a:ext>
            </a:extLst>
          </p:cNvPr>
          <p:cNvSpPr/>
          <p:nvPr/>
        </p:nvSpPr>
        <p:spPr>
          <a:xfrm flipH="1" flipV="1">
            <a:off x="767793" y="1881587"/>
            <a:ext cx="3314882" cy="3314882"/>
          </a:xfrm>
          <a:prstGeom prst="donut">
            <a:avLst>
              <a:gd name="adj" fmla="val 7804"/>
            </a:avLst>
          </a:prstGeom>
          <a:solidFill>
            <a:srgbClr val="009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p>
        </p:txBody>
      </p:sp>
      <p:sp>
        <p:nvSpPr>
          <p:cNvPr id="19" name="Rectangle 18">
            <a:extLst>
              <a:ext uri="{FF2B5EF4-FFF2-40B4-BE49-F238E27FC236}">
                <a16:creationId xmlns:a16="http://schemas.microsoft.com/office/drawing/2014/main" xmlns="" id="{752CE7B1-9328-A544-9056-6C1560555A02}"/>
              </a:ext>
            </a:extLst>
          </p:cNvPr>
          <p:cNvSpPr/>
          <p:nvPr/>
        </p:nvSpPr>
        <p:spPr>
          <a:xfrm>
            <a:off x="928408" y="3177301"/>
            <a:ext cx="2993652" cy="1089529"/>
          </a:xfrm>
          <a:prstGeom prst="rect">
            <a:avLst/>
          </a:prstGeom>
        </p:spPr>
        <p:txBody>
          <a:bodyPr wrap="square" rIns="90000" anchor="t">
            <a:spAutoFit/>
          </a:bodyPr>
          <a:lstStyle/>
          <a:p>
            <a:pPr algn="ctr">
              <a:lnSpc>
                <a:spcPct val="90000"/>
              </a:lnSpc>
            </a:pPr>
            <a:r>
              <a:rPr lang="en-IE" sz="2300" b="1" dirty="0">
                <a:solidFill>
                  <a:schemeClr val="bg1"/>
                </a:solidFill>
              </a:rPr>
              <a:t>Cost of a Nursing Home place is managed by HSE</a:t>
            </a:r>
          </a:p>
        </p:txBody>
      </p:sp>
      <p:sp>
        <p:nvSpPr>
          <p:cNvPr id="20" name="Rectangle 19">
            <a:extLst>
              <a:ext uri="{FF2B5EF4-FFF2-40B4-BE49-F238E27FC236}">
                <a16:creationId xmlns:a16="http://schemas.microsoft.com/office/drawing/2014/main" xmlns="" id="{491C54D3-A429-C64C-BC19-328A40507A46}"/>
              </a:ext>
            </a:extLst>
          </p:cNvPr>
          <p:cNvSpPr/>
          <p:nvPr/>
        </p:nvSpPr>
        <p:spPr>
          <a:xfrm>
            <a:off x="4836194" y="3177301"/>
            <a:ext cx="2519611" cy="1366528"/>
          </a:xfrm>
          <a:prstGeom prst="rect">
            <a:avLst/>
          </a:prstGeom>
        </p:spPr>
        <p:txBody>
          <a:bodyPr wrap="square" anchor="t">
            <a:spAutoFit/>
          </a:bodyPr>
          <a:lstStyle/>
          <a:p>
            <a:pPr algn="ctr">
              <a:lnSpc>
                <a:spcPct val="90000"/>
              </a:lnSpc>
            </a:pPr>
            <a:r>
              <a:rPr lang="en-IE" sz="2300" b="1" dirty="0">
                <a:solidFill>
                  <a:schemeClr val="bg1"/>
                </a:solidFill>
              </a:rPr>
              <a:t>Allows either the full or a portion of cost to be covered by the State</a:t>
            </a:r>
          </a:p>
        </p:txBody>
      </p:sp>
      <p:sp>
        <p:nvSpPr>
          <p:cNvPr id="21" name="Rectangle 20">
            <a:extLst>
              <a:ext uri="{FF2B5EF4-FFF2-40B4-BE49-F238E27FC236}">
                <a16:creationId xmlns:a16="http://schemas.microsoft.com/office/drawing/2014/main" xmlns="" id="{57CC88EA-3F4A-C84B-B4F9-961BC5950624}"/>
              </a:ext>
            </a:extLst>
          </p:cNvPr>
          <p:cNvSpPr/>
          <p:nvPr/>
        </p:nvSpPr>
        <p:spPr>
          <a:xfrm>
            <a:off x="8728588" y="3177301"/>
            <a:ext cx="2288818" cy="1366528"/>
          </a:xfrm>
          <a:prstGeom prst="rect">
            <a:avLst/>
          </a:prstGeom>
        </p:spPr>
        <p:txBody>
          <a:bodyPr wrap="square" anchor="t">
            <a:spAutoFit/>
          </a:bodyPr>
          <a:lstStyle/>
          <a:p>
            <a:pPr algn="ctr">
              <a:lnSpc>
                <a:spcPct val="90000"/>
              </a:lnSpc>
            </a:pPr>
            <a:r>
              <a:rPr lang="en-IE" sz="2300" b="1" dirty="0">
                <a:solidFill>
                  <a:schemeClr val="bg1"/>
                </a:solidFill>
              </a:rPr>
              <a:t>Gives an option to defer the residents portion of cost</a:t>
            </a:r>
          </a:p>
        </p:txBody>
      </p:sp>
      <p:sp>
        <p:nvSpPr>
          <p:cNvPr id="22" name="Doughnut 21">
            <a:extLst>
              <a:ext uri="{FF2B5EF4-FFF2-40B4-BE49-F238E27FC236}">
                <a16:creationId xmlns:a16="http://schemas.microsoft.com/office/drawing/2014/main" xmlns="" id="{494ECC1C-B999-2446-B2E9-BCFD4CED26D4}"/>
              </a:ext>
            </a:extLst>
          </p:cNvPr>
          <p:cNvSpPr/>
          <p:nvPr/>
        </p:nvSpPr>
        <p:spPr>
          <a:xfrm flipH="1" flipV="1">
            <a:off x="4446571" y="1881587"/>
            <a:ext cx="3314882" cy="3314882"/>
          </a:xfrm>
          <a:prstGeom prst="donut">
            <a:avLst>
              <a:gd name="adj" fmla="val 7804"/>
            </a:avLst>
          </a:prstGeom>
          <a:solidFill>
            <a:srgbClr val="009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p>
        </p:txBody>
      </p:sp>
      <p:sp>
        <p:nvSpPr>
          <p:cNvPr id="23" name="Doughnut 22">
            <a:extLst>
              <a:ext uri="{FF2B5EF4-FFF2-40B4-BE49-F238E27FC236}">
                <a16:creationId xmlns:a16="http://schemas.microsoft.com/office/drawing/2014/main" xmlns="" id="{98BD1F63-0986-D241-B2FF-22F971A3DA52}"/>
              </a:ext>
            </a:extLst>
          </p:cNvPr>
          <p:cNvSpPr/>
          <p:nvPr/>
        </p:nvSpPr>
        <p:spPr>
          <a:xfrm flipH="1" flipV="1">
            <a:off x="8215557" y="1881587"/>
            <a:ext cx="3314882" cy="3314882"/>
          </a:xfrm>
          <a:prstGeom prst="donut">
            <a:avLst>
              <a:gd name="adj" fmla="val 7804"/>
            </a:avLst>
          </a:prstGeom>
          <a:solidFill>
            <a:srgbClr val="009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p>
        </p:txBody>
      </p:sp>
      <p:pic>
        <p:nvPicPr>
          <p:cNvPr id="24" name="Graphic 23" descr="City outline">
            <a:extLst>
              <a:ext uri="{FF2B5EF4-FFF2-40B4-BE49-F238E27FC236}">
                <a16:creationId xmlns:a16="http://schemas.microsoft.com/office/drawing/2014/main" xmlns="" id="{F1042E26-4B11-2C47-9E2D-56D66409E3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117611" y="2356245"/>
            <a:ext cx="615246" cy="615246"/>
          </a:xfrm>
          <a:prstGeom prst="rect">
            <a:avLst/>
          </a:prstGeom>
        </p:spPr>
      </p:pic>
      <p:pic>
        <p:nvPicPr>
          <p:cNvPr id="25" name="Graphic 24" descr="Daily calendar outline">
            <a:extLst>
              <a:ext uri="{FF2B5EF4-FFF2-40B4-BE49-F238E27FC236}">
                <a16:creationId xmlns:a16="http://schemas.microsoft.com/office/drawing/2014/main" xmlns="" id="{B35B32AA-114A-F14B-85C7-15FA72B271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9565374" y="2353498"/>
            <a:ext cx="615246" cy="615246"/>
          </a:xfrm>
          <a:prstGeom prst="rect">
            <a:avLst/>
          </a:prstGeom>
        </p:spPr>
      </p:pic>
      <p:pic>
        <p:nvPicPr>
          <p:cNvPr id="26" name="Graphic 25" descr="Tax">
            <a:extLst>
              <a:ext uri="{FF2B5EF4-FFF2-40B4-BE49-F238E27FC236}">
                <a16:creationId xmlns:a16="http://schemas.microsoft.com/office/drawing/2014/main" xmlns="" id="{56E81D26-F223-1644-9D67-A6FA7C7E4E2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804868" y="2356245"/>
            <a:ext cx="615246" cy="615246"/>
          </a:xfrm>
          <a:prstGeom prst="rect">
            <a:avLst/>
          </a:prstGeom>
        </p:spPr>
      </p:pic>
    </p:spTree>
    <p:extLst>
      <p:ext uri="{BB962C8B-B14F-4D97-AF65-F5344CB8AC3E}">
        <p14:creationId xmlns:p14="http://schemas.microsoft.com/office/powerpoint/2010/main" val="132521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xmlns="" id="{9EDDE5B4-FAB3-9042-BE0A-128AB17E9BBE}"/>
              </a:ext>
            </a:extLst>
          </p:cNvPr>
          <p:cNvSpPr/>
          <p:nvPr/>
        </p:nvSpPr>
        <p:spPr>
          <a:xfrm>
            <a:off x="0" y="0"/>
            <a:ext cx="12192000" cy="6858000"/>
          </a:xfrm>
          <a:prstGeom prst="frame">
            <a:avLst>
              <a:gd name="adj1" fmla="val 918"/>
            </a:avLst>
          </a:prstGeom>
          <a:solidFill>
            <a:schemeClr val="accent1"/>
          </a:solidFill>
          <a:ln w="25400" cap="flat" cmpd="sng" algn="ctr">
            <a:noFill/>
            <a:prstDash val="solid"/>
          </a:ln>
          <a:effectLst/>
        </p:spPr>
        <p:txBody>
          <a:bodyPr rtlCol="0" anchor="ctr"/>
          <a:lstStyle/>
          <a:p>
            <a:pPr algn="ctr" defTabSz="1219170">
              <a:defRPr/>
            </a:pPr>
            <a:endParaRPr lang="en-US" sz="2400" kern="0">
              <a:solidFill>
                <a:srgbClr val="3C1053"/>
              </a:solidFill>
              <a:latin typeface="Calibri"/>
            </a:endParaRPr>
          </a:p>
        </p:txBody>
      </p:sp>
      <p:sp>
        <p:nvSpPr>
          <p:cNvPr id="43" name="Title 10">
            <a:extLst>
              <a:ext uri="{FF2B5EF4-FFF2-40B4-BE49-F238E27FC236}">
                <a16:creationId xmlns:a16="http://schemas.microsoft.com/office/drawing/2014/main" xmlns="" id="{1090059D-EB4D-CF43-AB3A-D261DAD0719D}"/>
              </a:ext>
            </a:extLst>
          </p:cNvPr>
          <p:cNvSpPr txBox="1">
            <a:spLocks/>
          </p:cNvSpPr>
          <p:nvPr/>
        </p:nvSpPr>
        <p:spPr>
          <a:xfrm>
            <a:off x="-887485" y="1993632"/>
            <a:ext cx="3929309" cy="2870737"/>
          </a:xfrm>
          <a:prstGeom prst="rect">
            <a:avLst/>
          </a:prstGeom>
        </p:spPr>
        <p:txBody>
          <a:bodyPr vert="horz" lIns="96000" tIns="60960" rIns="96000" bIns="60960" rtlCol="0" anchor="ctr">
            <a:noAutofit/>
          </a:bodyPr>
          <a:lstStyle>
            <a:lvl1pPr algn="ctr" defTabSz="685800" rtl="0" eaLnBrk="1" latinLnBrk="0" hangingPunct="1">
              <a:spcBef>
                <a:spcPct val="0"/>
              </a:spcBef>
              <a:buNone/>
              <a:defRPr sz="2700" b="0" i="0" kern="1200">
                <a:solidFill>
                  <a:schemeClr val="bg1"/>
                </a:solidFill>
                <a:latin typeface="Calibri" panose="020F0502020204030204" pitchFamily="34" charset="0"/>
                <a:ea typeface="+mj-ea"/>
                <a:cs typeface="Calibri" panose="020F0502020204030204" pitchFamily="34" charset="0"/>
              </a:defRPr>
            </a:lvl1pPr>
          </a:lstStyle>
          <a:p>
            <a:pPr lvl="0" algn="r">
              <a:defRPr/>
            </a:pPr>
            <a:endParaRPr lang="en-IE" sz="4800" b="1" dirty="0">
              <a:solidFill>
                <a:schemeClr val="tx1"/>
              </a:solidFill>
            </a:endParaRPr>
          </a:p>
        </p:txBody>
      </p:sp>
      <p:sp>
        <p:nvSpPr>
          <p:cNvPr id="17" name="Round Single Corner Rectangle 10">
            <a:extLst>
              <a:ext uri="{FF2B5EF4-FFF2-40B4-BE49-F238E27FC236}">
                <a16:creationId xmlns:a16="http://schemas.microsoft.com/office/drawing/2014/main" xmlns="" id="{E130A8FA-7CAD-3C44-8D35-E299A860A31B}"/>
              </a:ext>
            </a:extLst>
          </p:cNvPr>
          <p:cNvSpPr/>
          <p:nvPr/>
        </p:nvSpPr>
        <p:spPr>
          <a:xfrm rot="10800000">
            <a:off x="6177774" y="-3"/>
            <a:ext cx="6014225" cy="1289388"/>
          </a:xfrm>
          <a:prstGeom prst="round1Rect">
            <a:avLst>
              <a:gd name="adj" fmla="val 364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a:solidFill>
                <a:srgbClr val="FFFFFF"/>
              </a:solidFill>
              <a:latin typeface="Calibri"/>
            </a:endParaRPr>
          </a:p>
        </p:txBody>
      </p:sp>
      <p:sp>
        <p:nvSpPr>
          <p:cNvPr id="13" name="Rectangle 12"/>
          <p:cNvSpPr/>
          <p:nvPr/>
        </p:nvSpPr>
        <p:spPr>
          <a:xfrm>
            <a:off x="6441688" y="353487"/>
            <a:ext cx="5994726" cy="646331"/>
          </a:xfrm>
          <a:prstGeom prst="rect">
            <a:avLst/>
          </a:prstGeom>
        </p:spPr>
        <p:txBody>
          <a:bodyPr wrap="square">
            <a:spAutoFit/>
          </a:bodyPr>
          <a:lstStyle/>
          <a:p>
            <a:pPr lvl="0"/>
            <a:r>
              <a:rPr lang="en-AU" altLang="en-US" sz="3600" b="1" dirty="0">
                <a:solidFill>
                  <a:schemeClr val="bg1"/>
                </a:solidFill>
              </a:rPr>
              <a:t>Fair Deal - </a:t>
            </a:r>
            <a:r>
              <a:rPr lang="en-AU" sz="3600" b="1" dirty="0">
                <a:solidFill>
                  <a:schemeClr val="bg1"/>
                </a:solidFill>
              </a:rPr>
              <a:t>What it Covers</a:t>
            </a:r>
            <a:endParaRPr lang="en-IE" sz="3600" b="1" dirty="0">
              <a:solidFill>
                <a:schemeClr val="bg1"/>
              </a:solidFill>
            </a:endParaRPr>
          </a:p>
        </p:txBody>
      </p:sp>
      <p:grpSp>
        <p:nvGrpSpPr>
          <p:cNvPr id="5" name="Group 4">
            <a:extLst>
              <a:ext uri="{FF2B5EF4-FFF2-40B4-BE49-F238E27FC236}">
                <a16:creationId xmlns:a16="http://schemas.microsoft.com/office/drawing/2014/main" xmlns="" id="{A068325B-5AB4-EC44-A0AB-FCCA7D4AFB4D}"/>
              </a:ext>
            </a:extLst>
          </p:cNvPr>
          <p:cNvGrpSpPr/>
          <p:nvPr/>
        </p:nvGrpSpPr>
        <p:grpSpPr>
          <a:xfrm>
            <a:off x="197809" y="4394123"/>
            <a:ext cx="11733996" cy="2217875"/>
            <a:chOff x="275865" y="4248614"/>
            <a:chExt cx="12554609" cy="2251329"/>
          </a:xfrm>
          <a:solidFill>
            <a:schemeClr val="accent2"/>
          </a:solidFill>
        </p:grpSpPr>
        <p:sp>
          <p:nvSpPr>
            <p:cNvPr id="16" name="Round Single Corner Rectangle 30">
              <a:extLst>
                <a:ext uri="{FF2B5EF4-FFF2-40B4-BE49-F238E27FC236}">
                  <a16:creationId xmlns:a16="http://schemas.microsoft.com/office/drawing/2014/main" xmlns="" id="{829806BF-3515-8E4A-AF1A-2C1F083F0757}"/>
                </a:ext>
              </a:extLst>
            </p:cNvPr>
            <p:cNvSpPr/>
            <p:nvPr/>
          </p:nvSpPr>
          <p:spPr>
            <a:xfrm rot="10800000">
              <a:off x="275865" y="4248615"/>
              <a:ext cx="2399565" cy="2251328"/>
            </a:xfrm>
            <a:prstGeom prst="round1Rect">
              <a:avLst>
                <a:gd name="adj" fmla="val 172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133" dirty="0">
                <a:solidFill>
                  <a:srgbClr val="FFFFFF"/>
                </a:solidFill>
                <a:latin typeface="Calibri"/>
              </a:endParaRPr>
            </a:p>
          </p:txBody>
        </p:sp>
        <p:sp>
          <p:nvSpPr>
            <p:cNvPr id="18" name="Round Single Corner Rectangle 30">
              <a:extLst>
                <a:ext uri="{FF2B5EF4-FFF2-40B4-BE49-F238E27FC236}">
                  <a16:creationId xmlns:a16="http://schemas.microsoft.com/office/drawing/2014/main" xmlns="" id="{78EBC150-2051-6347-8B1D-7C9E67D2ED40}"/>
                </a:ext>
              </a:extLst>
            </p:cNvPr>
            <p:cNvSpPr/>
            <p:nvPr/>
          </p:nvSpPr>
          <p:spPr>
            <a:xfrm rot="10800000">
              <a:off x="2814626" y="4248614"/>
              <a:ext cx="2399565" cy="2251328"/>
            </a:xfrm>
            <a:prstGeom prst="round1Rect">
              <a:avLst>
                <a:gd name="adj" fmla="val 172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133" dirty="0">
                <a:solidFill>
                  <a:srgbClr val="FFFFFF"/>
                </a:solidFill>
                <a:latin typeface="Calibri"/>
              </a:endParaRPr>
            </a:p>
          </p:txBody>
        </p:sp>
        <p:sp>
          <p:nvSpPr>
            <p:cNvPr id="20" name="Round Single Corner Rectangle 30">
              <a:extLst>
                <a:ext uri="{FF2B5EF4-FFF2-40B4-BE49-F238E27FC236}">
                  <a16:creationId xmlns:a16="http://schemas.microsoft.com/office/drawing/2014/main" xmlns="" id="{446E7EB3-7E51-2945-9BFA-CA216C33E790}"/>
                </a:ext>
              </a:extLst>
            </p:cNvPr>
            <p:cNvSpPr/>
            <p:nvPr/>
          </p:nvSpPr>
          <p:spPr>
            <a:xfrm rot="10800000">
              <a:off x="5353387" y="4248614"/>
              <a:ext cx="2399565" cy="2251328"/>
            </a:xfrm>
            <a:prstGeom prst="round1Rect">
              <a:avLst>
                <a:gd name="adj" fmla="val 172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133" dirty="0">
                <a:solidFill>
                  <a:srgbClr val="FFFFFF"/>
                </a:solidFill>
                <a:latin typeface="Calibri"/>
              </a:endParaRPr>
            </a:p>
          </p:txBody>
        </p:sp>
        <p:sp>
          <p:nvSpPr>
            <p:cNvPr id="23" name="Round Single Corner Rectangle 30">
              <a:extLst>
                <a:ext uri="{FF2B5EF4-FFF2-40B4-BE49-F238E27FC236}">
                  <a16:creationId xmlns:a16="http://schemas.microsoft.com/office/drawing/2014/main" xmlns="" id="{DF178C85-B086-3A41-B4DF-189AE3F08548}"/>
                </a:ext>
              </a:extLst>
            </p:cNvPr>
            <p:cNvSpPr/>
            <p:nvPr/>
          </p:nvSpPr>
          <p:spPr>
            <a:xfrm rot="10800000">
              <a:off x="7892148" y="4248614"/>
              <a:ext cx="2399565" cy="2251328"/>
            </a:xfrm>
            <a:prstGeom prst="round1Rect">
              <a:avLst>
                <a:gd name="adj" fmla="val 172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133" dirty="0">
                <a:solidFill>
                  <a:srgbClr val="FFFFFF"/>
                </a:solidFill>
                <a:latin typeface="Calibri"/>
              </a:endParaRPr>
            </a:p>
          </p:txBody>
        </p:sp>
        <p:sp>
          <p:nvSpPr>
            <p:cNvPr id="24" name="Round Single Corner Rectangle 30">
              <a:extLst>
                <a:ext uri="{FF2B5EF4-FFF2-40B4-BE49-F238E27FC236}">
                  <a16:creationId xmlns:a16="http://schemas.microsoft.com/office/drawing/2014/main" xmlns="" id="{74D51DC4-3899-B247-B404-F3D4853B27A6}"/>
                </a:ext>
              </a:extLst>
            </p:cNvPr>
            <p:cNvSpPr/>
            <p:nvPr/>
          </p:nvSpPr>
          <p:spPr>
            <a:xfrm rot="10800000">
              <a:off x="10430909" y="4248615"/>
              <a:ext cx="2399565" cy="2251328"/>
            </a:xfrm>
            <a:prstGeom prst="round1Rect">
              <a:avLst>
                <a:gd name="adj" fmla="val 172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133" dirty="0">
                <a:solidFill>
                  <a:srgbClr val="FFFFFF"/>
                </a:solidFill>
                <a:latin typeface="Calibri"/>
              </a:endParaRPr>
            </a:p>
          </p:txBody>
        </p:sp>
      </p:grpSp>
      <p:sp>
        <p:nvSpPr>
          <p:cNvPr id="6" name="Rectangle 5">
            <a:extLst>
              <a:ext uri="{FF2B5EF4-FFF2-40B4-BE49-F238E27FC236}">
                <a16:creationId xmlns:a16="http://schemas.microsoft.com/office/drawing/2014/main" xmlns="" id="{FB529EE3-C8C8-5346-9EE4-2CC7ABF12C9C}"/>
              </a:ext>
            </a:extLst>
          </p:cNvPr>
          <p:cNvSpPr/>
          <p:nvPr/>
        </p:nvSpPr>
        <p:spPr>
          <a:xfrm>
            <a:off x="291890" y="4579726"/>
            <a:ext cx="2061091" cy="923330"/>
          </a:xfrm>
          <a:prstGeom prst="rect">
            <a:avLst/>
          </a:prstGeom>
        </p:spPr>
        <p:txBody>
          <a:bodyPr wrap="square">
            <a:spAutoFit/>
          </a:bodyPr>
          <a:lstStyle/>
          <a:p>
            <a:pPr>
              <a:spcBef>
                <a:spcPts val="1200"/>
              </a:spcBef>
              <a:spcAft>
                <a:spcPts val="1200"/>
              </a:spcAft>
            </a:pPr>
            <a:r>
              <a:rPr lang="en-IE" altLang="en-US" dirty="0">
                <a:solidFill>
                  <a:schemeClr val="bg1"/>
                </a:solidFill>
              </a:rPr>
              <a:t>It covers the level of care appropriate </a:t>
            </a:r>
            <a:br>
              <a:rPr lang="en-IE" altLang="en-US" dirty="0">
                <a:solidFill>
                  <a:schemeClr val="bg1"/>
                </a:solidFill>
              </a:rPr>
            </a:br>
            <a:r>
              <a:rPr lang="en-IE" altLang="en-US" dirty="0">
                <a:solidFill>
                  <a:schemeClr val="bg1"/>
                </a:solidFill>
              </a:rPr>
              <a:t>to the individual.</a:t>
            </a:r>
          </a:p>
        </p:txBody>
      </p:sp>
      <p:sp>
        <p:nvSpPr>
          <p:cNvPr id="25" name="Rectangle 24">
            <a:extLst>
              <a:ext uri="{FF2B5EF4-FFF2-40B4-BE49-F238E27FC236}">
                <a16:creationId xmlns:a16="http://schemas.microsoft.com/office/drawing/2014/main" xmlns="" id="{891269D4-208F-FC47-86E3-614ACC7D4BFA}"/>
              </a:ext>
            </a:extLst>
          </p:cNvPr>
          <p:cNvSpPr/>
          <p:nvPr/>
        </p:nvSpPr>
        <p:spPr>
          <a:xfrm>
            <a:off x="2703422" y="4579726"/>
            <a:ext cx="1967789" cy="923330"/>
          </a:xfrm>
          <a:prstGeom prst="rect">
            <a:avLst/>
          </a:prstGeom>
        </p:spPr>
        <p:txBody>
          <a:bodyPr wrap="square">
            <a:spAutoFit/>
          </a:bodyPr>
          <a:lstStyle/>
          <a:p>
            <a:pPr>
              <a:spcBef>
                <a:spcPts val="1200"/>
              </a:spcBef>
              <a:spcAft>
                <a:spcPts val="1200"/>
              </a:spcAft>
            </a:pPr>
            <a:r>
              <a:rPr lang="en-IE" altLang="en-US" dirty="0">
                <a:solidFill>
                  <a:schemeClr val="bg1"/>
                </a:solidFill>
              </a:rPr>
              <a:t>It covers bed, board &amp; laundry for the resident.</a:t>
            </a:r>
          </a:p>
        </p:txBody>
      </p:sp>
      <p:sp>
        <p:nvSpPr>
          <p:cNvPr id="26" name="Rectangle 25">
            <a:extLst>
              <a:ext uri="{FF2B5EF4-FFF2-40B4-BE49-F238E27FC236}">
                <a16:creationId xmlns:a16="http://schemas.microsoft.com/office/drawing/2014/main" xmlns="" id="{0E68E89D-2DE4-1F45-B752-5B57A8F4A903}"/>
              </a:ext>
            </a:extLst>
          </p:cNvPr>
          <p:cNvSpPr/>
          <p:nvPr/>
        </p:nvSpPr>
        <p:spPr>
          <a:xfrm>
            <a:off x="5011158" y="4579726"/>
            <a:ext cx="1967789" cy="1477328"/>
          </a:xfrm>
          <a:prstGeom prst="rect">
            <a:avLst/>
          </a:prstGeom>
        </p:spPr>
        <p:txBody>
          <a:bodyPr wrap="square">
            <a:spAutoFit/>
          </a:bodyPr>
          <a:lstStyle/>
          <a:p>
            <a:pPr>
              <a:spcBef>
                <a:spcPts val="1200"/>
              </a:spcBef>
              <a:spcAft>
                <a:spcPts val="1200"/>
              </a:spcAft>
            </a:pPr>
            <a:r>
              <a:rPr lang="en-IE" altLang="en-US" dirty="0">
                <a:solidFill>
                  <a:schemeClr val="bg1"/>
                </a:solidFill>
              </a:rPr>
              <a:t>It covers certain therapeutic activities &amp; aids / appliances needed for daily living.</a:t>
            </a:r>
          </a:p>
        </p:txBody>
      </p:sp>
      <p:sp>
        <p:nvSpPr>
          <p:cNvPr id="27" name="Rectangle 26">
            <a:extLst>
              <a:ext uri="{FF2B5EF4-FFF2-40B4-BE49-F238E27FC236}">
                <a16:creationId xmlns:a16="http://schemas.microsoft.com/office/drawing/2014/main" xmlns="" id="{4817A573-617E-A043-A104-636CB1A76804}"/>
              </a:ext>
            </a:extLst>
          </p:cNvPr>
          <p:cNvSpPr/>
          <p:nvPr/>
        </p:nvSpPr>
        <p:spPr>
          <a:xfrm>
            <a:off x="7349596" y="4579726"/>
            <a:ext cx="2138830" cy="1754326"/>
          </a:xfrm>
          <a:prstGeom prst="rect">
            <a:avLst/>
          </a:prstGeom>
        </p:spPr>
        <p:txBody>
          <a:bodyPr wrap="square">
            <a:spAutoFit/>
          </a:bodyPr>
          <a:lstStyle/>
          <a:p>
            <a:pPr>
              <a:spcBef>
                <a:spcPts val="1200"/>
              </a:spcBef>
              <a:spcAft>
                <a:spcPts val="1200"/>
              </a:spcAft>
            </a:pPr>
            <a:r>
              <a:rPr lang="en-IE" altLang="en-US" dirty="0">
                <a:solidFill>
                  <a:schemeClr val="bg1"/>
                </a:solidFill>
              </a:rPr>
              <a:t>If resident qualifies for a medical card, </a:t>
            </a:r>
            <a:br>
              <a:rPr lang="en-IE" altLang="en-US" dirty="0">
                <a:solidFill>
                  <a:schemeClr val="bg1"/>
                </a:solidFill>
              </a:rPr>
            </a:br>
            <a:r>
              <a:rPr lang="en-IE" altLang="en-US" dirty="0">
                <a:solidFill>
                  <a:schemeClr val="bg1"/>
                </a:solidFill>
              </a:rPr>
              <a:t>this covers the cost of aids / appliances </a:t>
            </a:r>
            <a:br>
              <a:rPr lang="en-IE" altLang="en-US" dirty="0">
                <a:solidFill>
                  <a:schemeClr val="bg1"/>
                </a:solidFill>
              </a:rPr>
            </a:br>
            <a:r>
              <a:rPr lang="en-IE" altLang="en-US" dirty="0">
                <a:solidFill>
                  <a:schemeClr val="bg1"/>
                </a:solidFill>
              </a:rPr>
              <a:t>&amp; medical aid (GP charges, medication)</a:t>
            </a:r>
          </a:p>
        </p:txBody>
      </p:sp>
      <p:sp>
        <p:nvSpPr>
          <p:cNvPr id="29" name="Rectangle 28">
            <a:extLst>
              <a:ext uri="{FF2B5EF4-FFF2-40B4-BE49-F238E27FC236}">
                <a16:creationId xmlns:a16="http://schemas.microsoft.com/office/drawing/2014/main" xmlns="" id="{447EED13-5629-0141-9B41-C242945CC677}"/>
              </a:ext>
            </a:extLst>
          </p:cNvPr>
          <p:cNvSpPr/>
          <p:nvPr/>
        </p:nvSpPr>
        <p:spPr>
          <a:xfrm>
            <a:off x="9826549" y="4579726"/>
            <a:ext cx="1967789" cy="1754326"/>
          </a:xfrm>
          <a:prstGeom prst="rect">
            <a:avLst/>
          </a:prstGeom>
        </p:spPr>
        <p:txBody>
          <a:bodyPr wrap="square">
            <a:spAutoFit/>
          </a:bodyPr>
          <a:lstStyle/>
          <a:p>
            <a:pPr>
              <a:spcBef>
                <a:spcPts val="1200"/>
              </a:spcBef>
              <a:spcAft>
                <a:spcPts val="1200"/>
              </a:spcAft>
            </a:pPr>
            <a:r>
              <a:rPr lang="en-IE" altLang="en-US" dirty="0">
                <a:solidFill>
                  <a:schemeClr val="bg1"/>
                </a:solidFill>
              </a:rPr>
              <a:t>If there is no medical card, the individual </a:t>
            </a:r>
            <a:br>
              <a:rPr lang="en-IE" altLang="en-US" dirty="0">
                <a:solidFill>
                  <a:schemeClr val="bg1"/>
                </a:solidFill>
              </a:rPr>
            </a:br>
            <a:r>
              <a:rPr lang="en-IE" altLang="en-US" dirty="0">
                <a:solidFill>
                  <a:schemeClr val="bg1"/>
                </a:solidFill>
              </a:rPr>
              <a:t>or family must cover the above costs.</a:t>
            </a:r>
          </a:p>
        </p:txBody>
      </p:sp>
    </p:spTree>
    <p:extLst>
      <p:ext uri="{BB962C8B-B14F-4D97-AF65-F5344CB8AC3E}">
        <p14:creationId xmlns:p14="http://schemas.microsoft.com/office/powerpoint/2010/main" val="96841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0331F165-5C7F-AB4F-95C0-3148DA9126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04392" y="0"/>
            <a:ext cx="7701055" cy="6858000"/>
          </a:xfrm>
          <a:prstGeom prst="rect">
            <a:avLst/>
          </a:prstGeom>
        </p:spPr>
      </p:pic>
      <p:sp>
        <p:nvSpPr>
          <p:cNvPr id="34" name="Round Single Corner Rectangle 15">
            <a:extLst>
              <a:ext uri="{FF2B5EF4-FFF2-40B4-BE49-F238E27FC236}">
                <a16:creationId xmlns:a16="http://schemas.microsoft.com/office/drawing/2014/main" xmlns="" id="{3DB43B37-7E7D-904B-93B4-5D9E97EBF702}"/>
              </a:ext>
            </a:extLst>
          </p:cNvPr>
          <p:cNvSpPr/>
          <p:nvPr/>
        </p:nvSpPr>
        <p:spPr>
          <a:xfrm rot="10800000" flipH="1">
            <a:off x="0" y="0"/>
            <a:ext cx="6177776" cy="6858000"/>
          </a:xfrm>
          <a:prstGeom prst="round1Rect">
            <a:avLst>
              <a:gd name="adj" fmla="val 196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GB" sz="2133" dirty="0">
                <a:solidFill>
                  <a:srgbClr val="FFFFFF"/>
                </a:solidFill>
                <a:latin typeface="Calibri"/>
              </a:rPr>
              <a:t>Let us do the work for you</a:t>
            </a:r>
          </a:p>
        </p:txBody>
      </p:sp>
      <p:sp>
        <p:nvSpPr>
          <p:cNvPr id="10" name="Rounded Rectangle 9">
            <a:extLst>
              <a:ext uri="{FF2B5EF4-FFF2-40B4-BE49-F238E27FC236}">
                <a16:creationId xmlns:a16="http://schemas.microsoft.com/office/drawing/2014/main" xmlns="" id="{808D6B43-7BF8-0647-9B37-DF7C977C812D}"/>
              </a:ext>
            </a:extLst>
          </p:cNvPr>
          <p:cNvSpPr/>
          <p:nvPr/>
        </p:nvSpPr>
        <p:spPr>
          <a:xfrm>
            <a:off x="307321" y="1798638"/>
            <a:ext cx="5636279" cy="609289"/>
          </a:xfrm>
          <a:prstGeom prst="roundRect">
            <a:avLst>
              <a:gd name="adj" fmla="val 497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Oval 16">
            <a:extLst>
              <a:ext uri="{FF2B5EF4-FFF2-40B4-BE49-F238E27FC236}">
                <a16:creationId xmlns:a16="http://schemas.microsoft.com/office/drawing/2014/main" xmlns="" id="{6FC47E1D-3587-C14A-AF57-A0AD4A057ED1}"/>
              </a:ext>
            </a:extLst>
          </p:cNvPr>
          <p:cNvSpPr/>
          <p:nvPr/>
        </p:nvSpPr>
        <p:spPr>
          <a:xfrm>
            <a:off x="357753" y="1859093"/>
            <a:ext cx="488379" cy="488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 name="Rectangle 1">
            <a:extLst>
              <a:ext uri="{FF2B5EF4-FFF2-40B4-BE49-F238E27FC236}">
                <a16:creationId xmlns:a16="http://schemas.microsoft.com/office/drawing/2014/main" xmlns="" id="{299D0A69-AEFF-5545-A213-66F2D1C3E76A}"/>
              </a:ext>
            </a:extLst>
          </p:cNvPr>
          <p:cNvSpPr/>
          <p:nvPr/>
        </p:nvSpPr>
        <p:spPr>
          <a:xfrm>
            <a:off x="854663" y="1872450"/>
            <a:ext cx="5241337" cy="461665"/>
          </a:xfrm>
          <a:prstGeom prst="rect">
            <a:avLst/>
          </a:prstGeom>
        </p:spPr>
        <p:txBody>
          <a:bodyPr wrap="square" anchor="ctr">
            <a:spAutoFit/>
          </a:bodyPr>
          <a:lstStyle/>
          <a:p>
            <a:pPr marL="16933">
              <a:buClr>
                <a:srgbClr val="18184D"/>
              </a:buClr>
              <a:tabLst>
                <a:tab pos="474121" algn="l"/>
              </a:tabLst>
            </a:pPr>
            <a:r>
              <a:rPr lang="en-IE" sz="2400" dirty="0">
                <a:solidFill>
                  <a:schemeClr val="bg1"/>
                </a:solidFill>
              </a:rPr>
              <a:t>An application can take from 4-6 weeks</a:t>
            </a:r>
          </a:p>
        </p:txBody>
      </p:sp>
      <p:sp>
        <p:nvSpPr>
          <p:cNvPr id="19" name="TextBox 18">
            <a:extLst>
              <a:ext uri="{FF2B5EF4-FFF2-40B4-BE49-F238E27FC236}">
                <a16:creationId xmlns:a16="http://schemas.microsoft.com/office/drawing/2014/main" xmlns="" id="{63B1E045-47BF-F54F-AC7D-374FEFC54DDD}"/>
              </a:ext>
            </a:extLst>
          </p:cNvPr>
          <p:cNvSpPr txBox="1"/>
          <p:nvPr/>
        </p:nvSpPr>
        <p:spPr>
          <a:xfrm>
            <a:off x="419674" y="1841672"/>
            <a:ext cx="364536" cy="523220"/>
          </a:xfrm>
          <a:prstGeom prst="rect">
            <a:avLst/>
          </a:prstGeom>
          <a:noFill/>
        </p:spPr>
        <p:txBody>
          <a:bodyPr wrap="square" rtlCol="0" anchor="ctr">
            <a:spAutoFit/>
          </a:bodyPr>
          <a:lstStyle/>
          <a:p>
            <a:pPr algn="ctr"/>
            <a:r>
              <a:rPr lang="en-US" sz="2800" b="1" dirty="0">
                <a:solidFill>
                  <a:schemeClr val="bg1"/>
                </a:solidFill>
              </a:rPr>
              <a:t>1</a:t>
            </a:r>
          </a:p>
        </p:txBody>
      </p:sp>
      <p:sp>
        <p:nvSpPr>
          <p:cNvPr id="12" name="Rounded Rectangle 11">
            <a:extLst>
              <a:ext uri="{FF2B5EF4-FFF2-40B4-BE49-F238E27FC236}">
                <a16:creationId xmlns:a16="http://schemas.microsoft.com/office/drawing/2014/main" xmlns="" id="{6A9AEC9C-7B79-464A-8215-A01E69D267FC}"/>
              </a:ext>
            </a:extLst>
          </p:cNvPr>
          <p:cNvSpPr/>
          <p:nvPr/>
        </p:nvSpPr>
        <p:spPr>
          <a:xfrm>
            <a:off x="307321" y="2624765"/>
            <a:ext cx="5636279" cy="609289"/>
          </a:xfrm>
          <a:prstGeom prst="roundRect">
            <a:avLst>
              <a:gd name="adj" fmla="val 497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a:extLst>
              <a:ext uri="{FF2B5EF4-FFF2-40B4-BE49-F238E27FC236}">
                <a16:creationId xmlns:a16="http://schemas.microsoft.com/office/drawing/2014/main" xmlns="" id="{F105D058-BA5C-8241-82AB-29968A4CEBD0}"/>
              </a:ext>
            </a:extLst>
          </p:cNvPr>
          <p:cNvSpPr/>
          <p:nvPr/>
        </p:nvSpPr>
        <p:spPr>
          <a:xfrm>
            <a:off x="854663" y="2698575"/>
            <a:ext cx="4587132" cy="461665"/>
          </a:xfrm>
          <a:prstGeom prst="rect">
            <a:avLst/>
          </a:prstGeom>
        </p:spPr>
        <p:txBody>
          <a:bodyPr wrap="square" anchor="ctr">
            <a:spAutoFit/>
          </a:bodyPr>
          <a:lstStyle/>
          <a:p>
            <a:pPr marL="16933">
              <a:spcBef>
                <a:spcPts val="1020"/>
              </a:spcBef>
              <a:buClr>
                <a:srgbClr val="18184D"/>
              </a:buClr>
              <a:tabLst>
                <a:tab pos="474121" algn="l"/>
              </a:tabLst>
            </a:pPr>
            <a:r>
              <a:rPr lang="en-IE" sz="2400" dirty="0">
                <a:solidFill>
                  <a:schemeClr val="bg1"/>
                </a:solidFill>
              </a:rPr>
              <a:t>Complete Care Needs Assessment</a:t>
            </a:r>
          </a:p>
        </p:txBody>
      </p:sp>
      <p:sp>
        <p:nvSpPr>
          <p:cNvPr id="46" name="Oval 45">
            <a:extLst>
              <a:ext uri="{FF2B5EF4-FFF2-40B4-BE49-F238E27FC236}">
                <a16:creationId xmlns:a16="http://schemas.microsoft.com/office/drawing/2014/main" xmlns="" id="{6FC47E1D-3587-C14A-AF57-A0AD4A057ED1}"/>
              </a:ext>
            </a:extLst>
          </p:cNvPr>
          <p:cNvSpPr/>
          <p:nvPr/>
        </p:nvSpPr>
        <p:spPr>
          <a:xfrm>
            <a:off x="357753" y="2685219"/>
            <a:ext cx="488379" cy="488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0" name="TextBox 39">
            <a:extLst>
              <a:ext uri="{FF2B5EF4-FFF2-40B4-BE49-F238E27FC236}">
                <a16:creationId xmlns:a16="http://schemas.microsoft.com/office/drawing/2014/main" xmlns="" id="{6909988E-76DF-674D-8AB0-082EECD6A08E}"/>
              </a:ext>
            </a:extLst>
          </p:cNvPr>
          <p:cNvSpPr txBox="1"/>
          <p:nvPr/>
        </p:nvSpPr>
        <p:spPr>
          <a:xfrm>
            <a:off x="419674" y="2667799"/>
            <a:ext cx="364536" cy="523220"/>
          </a:xfrm>
          <a:prstGeom prst="rect">
            <a:avLst/>
          </a:prstGeom>
          <a:noFill/>
        </p:spPr>
        <p:txBody>
          <a:bodyPr wrap="square" rtlCol="0" anchor="ctr">
            <a:spAutoFit/>
          </a:bodyPr>
          <a:lstStyle/>
          <a:p>
            <a:pPr algn="ctr"/>
            <a:r>
              <a:rPr lang="en-US" sz="2800" b="1" dirty="0">
                <a:solidFill>
                  <a:schemeClr val="bg1"/>
                </a:solidFill>
              </a:rPr>
              <a:t>2</a:t>
            </a:r>
          </a:p>
        </p:txBody>
      </p:sp>
      <p:sp>
        <p:nvSpPr>
          <p:cNvPr id="14" name="Rounded Rectangle 13">
            <a:extLst>
              <a:ext uri="{FF2B5EF4-FFF2-40B4-BE49-F238E27FC236}">
                <a16:creationId xmlns:a16="http://schemas.microsoft.com/office/drawing/2014/main" xmlns="" id="{E2B001F7-7F52-2547-B95E-9E2C0FF183D7}"/>
              </a:ext>
            </a:extLst>
          </p:cNvPr>
          <p:cNvSpPr/>
          <p:nvPr/>
        </p:nvSpPr>
        <p:spPr>
          <a:xfrm>
            <a:off x="315646" y="4313507"/>
            <a:ext cx="5627954" cy="609289"/>
          </a:xfrm>
          <a:prstGeom prst="roundRect">
            <a:avLst>
              <a:gd name="adj" fmla="val 497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xmlns="" id="{C972CBB0-D7D8-164E-8A69-7F96C2B080DC}"/>
              </a:ext>
            </a:extLst>
          </p:cNvPr>
          <p:cNvSpPr/>
          <p:nvPr/>
        </p:nvSpPr>
        <p:spPr>
          <a:xfrm>
            <a:off x="854663" y="4387317"/>
            <a:ext cx="4495862" cy="461665"/>
          </a:xfrm>
          <a:prstGeom prst="rect">
            <a:avLst/>
          </a:prstGeom>
        </p:spPr>
        <p:txBody>
          <a:bodyPr wrap="square" anchor="ctr">
            <a:spAutoFit/>
          </a:bodyPr>
          <a:lstStyle/>
          <a:p>
            <a:pPr marL="16933">
              <a:spcBef>
                <a:spcPts val="1020"/>
              </a:spcBef>
              <a:buClr>
                <a:srgbClr val="18184D"/>
              </a:buClr>
              <a:tabLst>
                <a:tab pos="474121" algn="l"/>
              </a:tabLst>
            </a:pPr>
            <a:r>
              <a:rPr lang="en-IE" sz="2400" dirty="0">
                <a:solidFill>
                  <a:schemeClr val="bg1"/>
                </a:solidFill>
              </a:rPr>
              <a:t>Ancillary State Support</a:t>
            </a:r>
          </a:p>
        </p:txBody>
      </p:sp>
      <p:sp>
        <p:nvSpPr>
          <p:cNvPr id="50" name="Oval 49">
            <a:extLst>
              <a:ext uri="{FF2B5EF4-FFF2-40B4-BE49-F238E27FC236}">
                <a16:creationId xmlns:a16="http://schemas.microsoft.com/office/drawing/2014/main" xmlns="" id="{6FC47E1D-3587-C14A-AF57-A0AD4A057ED1}"/>
              </a:ext>
            </a:extLst>
          </p:cNvPr>
          <p:cNvSpPr/>
          <p:nvPr/>
        </p:nvSpPr>
        <p:spPr>
          <a:xfrm>
            <a:off x="357753" y="4373961"/>
            <a:ext cx="488379" cy="488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2" name="TextBox 41">
            <a:extLst>
              <a:ext uri="{FF2B5EF4-FFF2-40B4-BE49-F238E27FC236}">
                <a16:creationId xmlns:a16="http://schemas.microsoft.com/office/drawing/2014/main" xmlns="" id="{EA73BC5A-3CB8-C840-B879-AEC7D238920D}"/>
              </a:ext>
            </a:extLst>
          </p:cNvPr>
          <p:cNvSpPr txBox="1"/>
          <p:nvPr/>
        </p:nvSpPr>
        <p:spPr>
          <a:xfrm>
            <a:off x="419674" y="4356541"/>
            <a:ext cx="364536" cy="523220"/>
          </a:xfrm>
          <a:prstGeom prst="rect">
            <a:avLst/>
          </a:prstGeom>
          <a:noFill/>
        </p:spPr>
        <p:txBody>
          <a:bodyPr wrap="square" rtlCol="0" anchor="ctr">
            <a:spAutoFit/>
          </a:bodyPr>
          <a:lstStyle/>
          <a:p>
            <a:pPr algn="ctr"/>
            <a:r>
              <a:rPr lang="en-US" sz="2800" b="1" dirty="0">
                <a:solidFill>
                  <a:schemeClr val="bg1"/>
                </a:solidFill>
              </a:rPr>
              <a:t>4</a:t>
            </a:r>
          </a:p>
        </p:txBody>
      </p:sp>
      <p:sp>
        <p:nvSpPr>
          <p:cNvPr id="30" name="Rounded Rectangle 29">
            <a:extLst>
              <a:ext uri="{FF2B5EF4-FFF2-40B4-BE49-F238E27FC236}">
                <a16:creationId xmlns:a16="http://schemas.microsoft.com/office/drawing/2014/main" xmlns="" id="{6A9AEC9C-7B79-464A-8215-A01E69D267FC}"/>
              </a:ext>
            </a:extLst>
          </p:cNvPr>
          <p:cNvSpPr/>
          <p:nvPr/>
        </p:nvSpPr>
        <p:spPr>
          <a:xfrm>
            <a:off x="307321" y="3455672"/>
            <a:ext cx="5636279" cy="609289"/>
          </a:xfrm>
          <a:prstGeom prst="roundRect">
            <a:avLst>
              <a:gd name="adj" fmla="val 497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a:extLst>
              <a:ext uri="{FF2B5EF4-FFF2-40B4-BE49-F238E27FC236}">
                <a16:creationId xmlns:a16="http://schemas.microsoft.com/office/drawing/2014/main" xmlns="" id="{6FC47E1D-3587-C14A-AF57-A0AD4A057ED1}"/>
              </a:ext>
            </a:extLst>
          </p:cNvPr>
          <p:cNvSpPr/>
          <p:nvPr/>
        </p:nvSpPr>
        <p:spPr>
          <a:xfrm>
            <a:off x="357753" y="3516126"/>
            <a:ext cx="488379" cy="488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Rectangle 30">
            <a:extLst>
              <a:ext uri="{FF2B5EF4-FFF2-40B4-BE49-F238E27FC236}">
                <a16:creationId xmlns:a16="http://schemas.microsoft.com/office/drawing/2014/main" xmlns="" id="{F105D058-BA5C-8241-82AB-29968A4CEBD0}"/>
              </a:ext>
            </a:extLst>
          </p:cNvPr>
          <p:cNvSpPr/>
          <p:nvPr/>
        </p:nvSpPr>
        <p:spPr>
          <a:xfrm>
            <a:off x="854663" y="3529482"/>
            <a:ext cx="4921641" cy="461665"/>
          </a:xfrm>
          <a:prstGeom prst="rect">
            <a:avLst/>
          </a:prstGeom>
        </p:spPr>
        <p:txBody>
          <a:bodyPr wrap="square" anchor="ctr">
            <a:spAutoFit/>
          </a:bodyPr>
          <a:lstStyle/>
          <a:p>
            <a:pPr marL="16933">
              <a:spcBef>
                <a:spcPts val="1020"/>
              </a:spcBef>
              <a:buClr>
                <a:srgbClr val="18184D"/>
              </a:buClr>
              <a:tabLst>
                <a:tab pos="474121" algn="l"/>
              </a:tabLst>
            </a:pPr>
            <a:r>
              <a:rPr lang="en-IE" sz="2400" dirty="0">
                <a:solidFill>
                  <a:schemeClr val="bg1"/>
                </a:solidFill>
              </a:rPr>
              <a:t>Complete Financial Assessment</a:t>
            </a:r>
          </a:p>
        </p:txBody>
      </p:sp>
      <p:sp>
        <p:nvSpPr>
          <p:cNvPr id="32" name="TextBox 31">
            <a:extLst>
              <a:ext uri="{FF2B5EF4-FFF2-40B4-BE49-F238E27FC236}">
                <a16:creationId xmlns:a16="http://schemas.microsoft.com/office/drawing/2014/main" xmlns="" id="{6909988E-76DF-674D-8AB0-082EECD6A08E}"/>
              </a:ext>
            </a:extLst>
          </p:cNvPr>
          <p:cNvSpPr txBox="1"/>
          <p:nvPr/>
        </p:nvSpPr>
        <p:spPr>
          <a:xfrm>
            <a:off x="419674" y="3498706"/>
            <a:ext cx="364536" cy="523220"/>
          </a:xfrm>
          <a:prstGeom prst="rect">
            <a:avLst/>
          </a:prstGeom>
          <a:noFill/>
        </p:spPr>
        <p:txBody>
          <a:bodyPr wrap="square" rtlCol="0" anchor="ctr">
            <a:spAutoFit/>
          </a:bodyPr>
          <a:lstStyle/>
          <a:p>
            <a:pPr algn="ctr"/>
            <a:r>
              <a:rPr lang="en-US" sz="2800" b="1" dirty="0">
                <a:solidFill>
                  <a:schemeClr val="bg1"/>
                </a:solidFill>
              </a:rPr>
              <a:t>3</a:t>
            </a:r>
          </a:p>
        </p:txBody>
      </p:sp>
      <p:sp>
        <p:nvSpPr>
          <p:cNvPr id="28" name="Title 1">
            <a:extLst>
              <a:ext uri="{FF2B5EF4-FFF2-40B4-BE49-F238E27FC236}">
                <a16:creationId xmlns:a16="http://schemas.microsoft.com/office/drawing/2014/main" xmlns="" id="{E116CB1B-FCB7-2E43-9753-AA614DD55C44}"/>
              </a:ext>
            </a:extLst>
          </p:cNvPr>
          <p:cNvSpPr txBox="1">
            <a:spLocks/>
          </p:cNvSpPr>
          <p:nvPr/>
        </p:nvSpPr>
        <p:spPr>
          <a:xfrm>
            <a:off x="2975056" y="322341"/>
            <a:ext cx="9412917" cy="672075"/>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endParaRPr lang="en-GB" sz="4267" dirty="0">
              <a:solidFill>
                <a:schemeClr val="bg1"/>
              </a:solidFill>
              <a:latin typeface="Calibri" panose="020F0502020204030204" pitchFamily="34" charset="0"/>
              <a:cs typeface="Calibri" panose="020F0502020204030204" pitchFamily="34" charset="0"/>
            </a:endParaRPr>
          </a:p>
        </p:txBody>
      </p:sp>
      <p:sp>
        <p:nvSpPr>
          <p:cNvPr id="37" name="Teardrop 36">
            <a:extLst>
              <a:ext uri="{FF2B5EF4-FFF2-40B4-BE49-F238E27FC236}">
                <a16:creationId xmlns:a16="http://schemas.microsoft.com/office/drawing/2014/main" xmlns="" id="{4ED8409B-44B6-7A47-974B-350DD363CD36}"/>
              </a:ext>
            </a:extLst>
          </p:cNvPr>
          <p:cNvSpPr/>
          <p:nvPr/>
        </p:nvSpPr>
        <p:spPr>
          <a:xfrm rot="5400000">
            <a:off x="8894884" y="3532712"/>
            <a:ext cx="3068515" cy="3068515"/>
          </a:xfrm>
          <a:prstGeom prst="teardrop">
            <a:avLst/>
          </a:prstGeom>
          <a:solidFill>
            <a:srgbClr val="0093B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ts val="1467"/>
              </a:spcBef>
            </a:pPr>
            <a:endParaRPr lang="en-GB" sz="3200" dirty="0">
              <a:solidFill>
                <a:srgbClr val="FFFFFF"/>
              </a:solidFill>
              <a:latin typeface="Calibri"/>
              <a:cs typeface="Calibri" panose="020F0502020204030204" pitchFamily="34" charset="0"/>
            </a:endParaRPr>
          </a:p>
        </p:txBody>
      </p:sp>
      <p:sp>
        <p:nvSpPr>
          <p:cNvPr id="41" name="Rounded Rectangle 40">
            <a:extLst>
              <a:ext uri="{FF2B5EF4-FFF2-40B4-BE49-F238E27FC236}">
                <a16:creationId xmlns:a16="http://schemas.microsoft.com/office/drawing/2014/main" xmlns="" id="{851749AE-C9F5-D44B-A348-6482F3560775}"/>
              </a:ext>
            </a:extLst>
          </p:cNvPr>
          <p:cNvSpPr/>
          <p:nvPr/>
        </p:nvSpPr>
        <p:spPr>
          <a:xfrm>
            <a:off x="315645" y="5140820"/>
            <a:ext cx="5627953" cy="609289"/>
          </a:xfrm>
          <a:prstGeom prst="roundRect">
            <a:avLst>
              <a:gd name="adj" fmla="val 497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Rectangle 42">
            <a:extLst>
              <a:ext uri="{FF2B5EF4-FFF2-40B4-BE49-F238E27FC236}">
                <a16:creationId xmlns:a16="http://schemas.microsoft.com/office/drawing/2014/main" xmlns="" id="{1F3DC9F6-9494-9E48-996F-7D279EB50762}"/>
              </a:ext>
            </a:extLst>
          </p:cNvPr>
          <p:cNvSpPr/>
          <p:nvPr/>
        </p:nvSpPr>
        <p:spPr>
          <a:xfrm>
            <a:off x="854662" y="5214632"/>
            <a:ext cx="3875061" cy="461665"/>
          </a:xfrm>
          <a:prstGeom prst="rect">
            <a:avLst/>
          </a:prstGeom>
        </p:spPr>
        <p:txBody>
          <a:bodyPr wrap="square" anchor="ctr">
            <a:spAutoFit/>
          </a:bodyPr>
          <a:lstStyle/>
          <a:p>
            <a:pPr marL="16933">
              <a:spcBef>
                <a:spcPts val="1020"/>
              </a:spcBef>
              <a:buClr>
                <a:srgbClr val="18184D"/>
              </a:buClr>
              <a:tabLst>
                <a:tab pos="474121" algn="l"/>
              </a:tabLst>
            </a:pPr>
            <a:r>
              <a:rPr lang="en-IE" sz="2400" dirty="0">
                <a:solidFill>
                  <a:schemeClr val="bg1"/>
                </a:solidFill>
              </a:rPr>
              <a:t>Research Nursing Homes </a:t>
            </a:r>
          </a:p>
        </p:txBody>
      </p:sp>
      <p:sp>
        <p:nvSpPr>
          <p:cNvPr id="13" name="Rectangle 12">
            <a:extLst>
              <a:ext uri="{FF2B5EF4-FFF2-40B4-BE49-F238E27FC236}">
                <a16:creationId xmlns:a16="http://schemas.microsoft.com/office/drawing/2014/main" xmlns="" id="{EC5E20FD-872A-0940-B78E-71F0AE51375F}"/>
              </a:ext>
            </a:extLst>
          </p:cNvPr>
          <p:cNvSpPr/>
          <p:nvPr/>
        </p:nvSpPr>
        <p:spPr>
          <a:xfrm>
            <a:off x="9119389" y="4008106"/>
            <a:ext cx="2657201" cy="2246769"/>
          </a:xfrm>
          <a:prstGeom prst="rect">
            <a:avLst/>
          </a:prstGeom>
        </p:spPr>
        <p:txBody>
          <a:bodyPr wrap="square">
            <a:spAutoFit/>
          </a:bodyPr>
          <a:lstStyle/>
          <a:p>
            <a:pPr algn="ctr" defTabSz="1219170">
              <a:spcBef>
                <a:spcPts val="1467"/>
              </a:spcBef>
            </a:pPr>
            <a:r>
              <a:rPr lang="en-GB" sz="2000" b="1" dirty="0">
                <a:solidFill>
                  <a:srgbClr val="FFFFFF"/>
                </a:solidFill>
                <a:cs typeface="Calibri" panose="020F0502020204030204" pitchFamily="34" charset="0"/>
              </a:rPr>
              <a:t>Important to remember if an individual is admitted directly from a hospital before approval of Fair deal, the HSE will not cover cost.</a:t>
            </a:r>
          </a:p>
        </p:txBody>
      </p:sp>
      <p:sp>
        <p:nvSpPr>
          <p:cNvPr id="45" name="Oval 44">
            <a:extLst>
              <a:ext uri="{FF2B5EF4-FFF2-40B4-BE49-F238E27FC236}">
                <a16:creationId xmlns:a16="http://schemas.microsoft.com/office/drawing/2014/main" xmlns="" id="{1CCFB0F5-EA99-044C-9CBD-465FF3040F79}"/>
              </a:ext>
            </a:extLst>
          </p:cNvPr>
          <p:cNvSpPr/>
          <p:nvPr/>
        </p:nvSpPr>
        <p:spPr>
          <a:xfrm>
            <a:off x="357753" y="5201275"/>
            <a:ext cx="488379" cy="488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8" name="TextBox 47">
            <a:extLst>
              <a:ext uri="{FF2B5EF4-FFF2-40B4-BE49-F238E27FC236}">
                <a16:creationId xmlns:a16="http://schemas.microsoft.com/office/drawing/2014/main" xmlns="" id="{FCB8B7BF-37B1-0246-84A4-2D06C3B743CA}"/>
              </a:ext>
            </a:extLst>
          </p:cNvPr>
          <p:cNvSpPr txBox="1"/>
          <p:nvPr/>
        </p:nvSpPr>
        <p:spPr>
          <a:xfrm>
            <a:off x="419674" y="5183854"/>
            <a:ext cx="364536" cy="523220"/>
          </a:xfrm>
          <a:prstGeom prst="rect">
            <a:avLst/>
          </a:prstGeom>
          <a:noFill/>
        </p:spPr>
        <p:txBody>
          <a:bodyPr wrap="square" rtlCol="0" anchor="ctr">
            <a:spAutoFit/>
          </a:bodyPr>
          <a:lstStyle/>
          <a:p>
            <a:pPr algn="ctr"/>
            <a:r>
              <a:rPr lang="en-US" sz="2800" b="1" dirty="0">
                <a:solidFill>
                  <a:schemeClr val="bg1"/>
                </a:solidFill>
              </a:rPr>
              <a:t>5</a:t>
            </a:r>
          </a:p>
        </p:txBody>
      </p:sp>
      <p:sp>
        <p:nvSpPr>
          <p:cNvPr id="33" name="Title 1">
            <a:extLst>
              <a:ext uri="{FF2B5EF4-FFF2-40B4-BE49-F238E27FC236}">
                <a16:creationId xmlns:a16="http://schemas.microsoft.com/office/drawing/2014/main" xmlns="" id="{8E8C457C-C5D8-5D42-9CD3-7EBB7771F2ED}"/>
              </a:ext>
            </a:extLst>
          </p:cNvPr>
          <p:cNvSpPr txBox="1">
            <a:spLocks/>
          </p:cNvSpPr>
          <p:nvPr/>
        </p:nvSpPr>
        <p:spPr>
          <a:xfrm>
            <a:off x="2975056" y="274639"/>
            <a:ext cx="10972800" cy="1143000"/>
          </a:xfrm>
          <a:prstGeom prst="rect">
            <a:avLst/>
          </a:prstGeom>
        </p:spPr>
        <p:txBody>
          <a:bodyPr vert="horz" lIns="91440" tIns="45720" rIns="91440" bIns="45720" rtlCol="0" anchor="ctr">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endParaRPr lang="en-IE" dirty="0"/>
          </a:p>
        </p:txBody>
      </p:sp>
      <p:sp>
        <p:nvSpPr>
          <p:cNvPr id="36" name="Round Single Corner Rectangle 10">
            <a:extLst>
              <a:ext uri="{FF2B5EF4-FFF2-40B4-BE49-F238E27FC236}">
                <a16:creationId xmlns:a16="http://schemas.microsoft.com/office/drawing/2014/main" xmlns="" id="{B779A520-30E9-DD46-9AB3-608B9EA741CE}"/>
              </a:ext>
            </a:extLst>
          </p:cNvPr>
          <p:cNvSpPr/>
          <p:nvPr/>
        </p:nvSpPr>
        <p:spPr>
          <a:xfrm rot="10800000" flipH="1">
            <a:off x="-1" y="-3"/>
            <a:ext cx="6177777" cy="1289388"/>
          </a:xfrm>
          <a:prstGeom prst="round1Rect">
            <a:avLst>
              <a:gd name="adj" fmla="val 364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133">
              <a:solidFill>
                <a:srgbClr val="FFFFFF"/>
              </a:solidFill>
              <a:latin typeface="Calibri"/>
            </a:endParaRPr>
          </a:p>
        </p:txBody>
      </p:sp>
      <p:sp>
        <p:nvSpPr>
          <p:cNvPr id="44" name="Frame 43">
            <a:extLst>
              <a:ext uri="{FF2B5EF4-FFF2-40B4-BE49-F238E27FC236}">
                <a16:creationId xmlns:a16="http://schemas.microsoft.com/office/drawing/2014/main" xmlns="" id="{71403A1B-8750-1C4E-B266-AE0525B7BFD7}"/>
              </a:ext>
            </a:extLst>
          </p:cNvPr>
          <p:cNvSpPr/>
          <p:nvPr/>
        </p:nvSpPr>
        <p:spPr>
          <a:xfrm>
            <a:off x="0" y="0"/>
            <a:ext cx="12192000" cy="6858000"/>
          </a:xfrm>
          <a:prstGeom prst="frame">
            <a:avLst>
              <a:gd name="adj1" fmla="val 918"/>
            </a:avLst>
          </a:prstGeom>
          <a:solidFill>
            <a:schemeClr val="accent1"/>
          </a:solidFill>
          <a:ln w="25400" cap="flat" cmpd="sng" algn="ctr">
            <a:noFill/>
            <a:prstDash val="solid"/>
          </a:ln>
          <a:effectLst/>
        </p:spPr>
        <p:txBody>
          <a:bodyPr rtlCol="0" anchor="ctr"/>
          <a:lstStyle/>
          <a:p>
            <a:pPr algn="ctr" defTabSz="1219170">
              <a:defRPr/>
            </a:pPr>
            <a:endParaRPr lang="en-US" sz="2400" kern="0">
              <a:solidFill>
                <a:srgbClr val="3C1053"/>
              </a:solidFill>
              <a:latin typeface="Calibri"/>
            </a:endParaRPr>
          </a:p>
        </p:txBody>
      </p:sp>
      <p:sp>
        <p:nvSpPr>
          <p:cNvPr id="7" name="Title 1">
            <a:extLst>
              <a:ext uri="{FF2B5EF4-FFF2-40B4-BE49-F238E27FC236}">
                <a16:creationId xmlns:a16="http://schemas.microsoft.com/office/drawing/2014/main" xmlns="" id="{C644C08D-C6C3-EF43-BE55-7B660C6BBFEB}"/>
              </a:ext>
            </a:extLst>
          </p:cNvPr>
          <p:cNvSpPr>
            <a:spLocks noGrp="1"/>
          </p:cNvSpPr>
          <p:nvPr>
            <p:ph type="title"/>
          </p:nvPr>
        </p:nvSpPr>
        <p:spPr>
          <a:xfrm>
            <a:off x="307321" y="282087"/>
            <a:ext cx="5468983" cy="752581"/>
          </a:xfrm>
        </p:spPr>
        <p:txBody>
          <a:bodyPr>
            <a:noAutofit/>
          </a:bodyPr>
          <a:lstStyle/>
          <a:p>
            <a:pPr algn="l"/>
            <a:r>
              <a:rPr lang="en-GB" sz="3600" b="1" dirty="0">
                <a:solidFill>
                  <a:schemeClr val="bg1"/>
                </a:solidFill>
              </a:rPr>
              <a:t>Application Process</a:t>
            </a:r>
          </a:p>
        </p:txBody>
      </p:sp>
    </p:spTree>
    <p:extLst>
      <p:ext uri="{BB962C8B-B14F-4D97-AF65-F5344CB8AC3E}">
        <p14:creationId xmlns:p14="http://schemas.microsoft.com/office/powerpoint/2010/main" val="5199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people looking at the camera&#10;&#10;Description automatically generated">
            <a:extLst>
              <a:ext uri="{FF2B5EF4-FFF2-40B4-BE49-F238E27FC236}">
                <a16:creationId xmlns:a16="http://schemas.microsoft.com/office/drawing/2014/main" xmlns="" id="{07125C93-23FC-DC41-9077-47A980C27E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501" y="68624"/>
            <a:ext cx="7631999" cy="6715834"/>
          </a:xfrm>
          <a:prstGeom prst="rect">
            <a:avLst/>
          </a:prstGeom>
        </p:spPr>
      </p:pic>
      <p:sp>
        <p:nvSpPr>
          <p:cNvPr id="20" name="Round Single Corner Rectangle 19">
            <a:extLst>
              <a:ext uri="{FF2B5EF4-FFF2-40B4-BE49-F238E27FC236}">
                <a16:creationId xmlns:a16="http://schemas.microsoft.com/office/drawing/2014/main" xmlns="" id="{03FC5FA6-CF99-594F-81FC-92241DA015ED}"/>
              </a:ext>
            </a:extLst>
          </p:cNvPr>
          <p:cNvSpPr/>
          <p:nvPr/>
        </p:nvSpPr>
        <p:spPr>
          <a:xfrm>
            <a:off x="7740600" y="68625"/>
            <a:ext cx="4379741" cy="2195074"/>
          </a:xfrm>
          <a:prstGeom prst="round1Rect">
            <a:avLst>
              <a:gd name="adj" fmla="val 25833"/>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endParaRPr lang="en-US" sz="2133">
              <a:solidFill>
                <a:srgbClr val="FFFFFF"/>
              </a:solidFill>
              <a:latin typeface="Calibri"/>
            </a:endParaRPr>
          </a:p>
        </p:txBody>
      </p:sp>
      <p:sp>
        <p:nvSpPr>
          <p:cNvPr id="37" name="Round Single Corner Rectangle 36">
            <a:extLst>
              <a:ext uri="{FF2B5EF4-FFF2-40B4-BE49-F238E27FC236}">
                <a16:creationId xmlns:a16="http://schemas.microsoft.com/office/drawing/2014/main" xmlns="" id="{489BD862-33A5-9F43-A471-2A1869DB46EA}"/>
              </a:ext>
            </a:extLst>
          </p:cNvPr>
          <p:cNvSpPr/>
          <p:nvPr/>
        </p:nvSpPr>
        <p:spPr>
          <a:xfrm rot="10800000" flipH="1">
            <a:off x="7740599" y="2352907"/>
            <a:ext cx="4379741" cy="4436464"/>
          </a:xfrm>
          <a:prstGeom prst="round1Rect">
            <a:avLst>
              <a:gd name="adj" fmla="val 178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endParaRPr lang="en-US" sz="2133">
              <a:solidFill>
                <a:srgbClr val="FFFFFF"/>
              </a:solidFill>
              <a:latin typeface="Calibri"/>
            </a:endParaRPr>
          </a:p>
        </p:txBody>
      </p:sp>
      <p:sp>
        <p:nvSpPr>
          <p:cNvPr id="2" name="Rectangle 1">
            <a:extLst>
              <a:ext uri="{FF2B5EF4-FFF2-40B4-BE49-F238E27FC236}">
                <a16:creationId xmlns:a16="http://schemas.microsoft.com/office/drawing/2014/main" xmlns="" id="{C2D9BA00-57A8-9742-A313-5A9666E3451F}"/>
              </a:ext>
            </a:extLst>
          </p:cNvPr>
          <p:cNvSpPr/>
          <p:nvPr/>
        </p:nvSpPr>
        <p:spPr>
          <a:xfrm>
            <a:off x="7900546" y="473665"/>
            <a:ext cx="3930898" cy="1384995"/>
          </a:xfrm>
          <a:prstGeom prst="rect">
            <a:avLst/>
          </a:prstGeom>
        </p:spPr>
        <p:txBody>
          <a:bodyPr wrap="square" anchor="ctr">
            <a:spAutoFit/>
          </a:bodyPr>
          <a:lstStyle/>
          <a:p>
            <a:pPr defTabSz="1219170">
              <a:defRPr/>
            </a:pPr>
            <a:r>
              <a:rPr lang="en-GB" sz="2800" b="1" dirty="0">
                <a:solidFill>
                  <a:schemeClr val="bg1"/>
                </a:solidFill>
                <a:cs typeface="Calibri" panose="020F0502020204030204" pitchFamily="34" charset="0"/>
              </a:rPr>
              <a:t>Carried out by a healthcare professional appointed by HSE</a:t>
            </a:r>
          </a:p>
        </p:txBody>
      </p:sp>
      <p:sp>
        <p:nvSpPr>
          <p:cNvPr id="8" name="Rectangle 7">
            <a:extLst>
              <a:ext uri="{FF2B5EF4-FFF2-40B4-BE49-F238E27FC236}">
                <a16:creationId xmlns:a16="http://schemas.microsoft.com/office/drawing/2014/main" xmlns="" id="{42AD11DC-42BB-CC4D-8261-F0FA8D93299C}"/>
              </a:ext>
            </a:extLst>
          </p:cNvPr>
          <p:cNvSpPr/>
          <p:nvPr/>
        </p:nvSpPr>
        <p:spPr>
          <a:xfrm>
            <a:off x="7900546" y="2518350"/>
            <a:ext cx="3830537" cy="4339650"/>
          </a:xfrm>
          <a:prstGeom prst="rect">
            <a:avLst/>
          </a:prstGeom>
        </p:spPr>
        <p:txBody>
          <a:bodyPr wrap="square">
            <a:spAutoFit/>
          </a:bodyPr>
          <a:lstStyle/>
          <a:p>
            <a:pPr defTabSz="1219170">
              <a:defRPr/>
            </a:pPr>
            <a:r>
              <a:rPr lang="en-GB" altLang="en-US" sz="2800" b="1" dirty="0">
                <a:solidFill>
                  <a:schemeClr val="bg1"/>
                </a:solidFill>
                <a:cs typeface="Calibri" panose="020F0502020204030204" pitchFamily="34" charset="0"/>
              </a:rPr>
              <a:t>Assess the ability to carry out daily activities of applicant</a:t>
            </a:r>
          </a:p>
          <a:p>
            <a:pPr defTabSz="1219170">
              <a:defRPr/>
            </a:pPr>
            <a:endParaRPr lang="en-GB" altLang="en-US" sz="2400" dirty="0">
              <a:solidFill>
                <a:schemeClr val="bg1"/>
              </a:solidFill>
              <a:effectLst>
                <a:outerShdw blurRad="38100" dist="38100" dir="2700000" algn="tl">
                  <a:srgbClr val="C0C0C0"/>
                </a:outerShdw>
              </a:effectLst>
              <a:latin typeface="Calibri"/>
              <a:cs typeface="Calibri" panose="020F0502020204030204" pitchFamily="34" charset="0"/>
            </a:endParaRPr>
          </a:p>
          <a:p>
            <a:pPr marL="342900" indent="-342900" defTabSz="1219170">
              <a:spcBef>
                <a:spcPts val="600"/>
              </a:spcBef>
              <a:spcAft>
                <a:spcPts val="600"/>
              </a:spcAft>
              <a:buFont typeface="Arial" panose="020B0604020202020204" pitchFamily="34" charset="0"/>
              <a:buChar char="•"/>
              <a:defRPr/>
            </a:pPr>
            <a:r>
              <a:rPr lang="en-IE" sz="2200" dirty="0">
                <a:solidFill>
                  <a:schemeClr val="bg1"/>
                </a:solidFill>
                <a:cs typeface="Calibri" panose="020F0502020204030204" pitchFamily="34" charset="0"/>
              </a:rPr>
              <a:t>The medical and health needs of applicant.</a:t>
            </a:r>
          </a:p>
          <a:p>
            <a:pPr marL="342900" indent="-342900" defTabSz="1219170">
              <a:spcBef>
                <a:spcPts val="600"/>
              </a:spcBef>
              <a:spcAft>
                <a:spcPts val="600"/>
              </a:spcAft>
              <a:buFont typeface="Arial" panose="020B0604020202020204" pitchFamily="34" charset="0"/>
              <a:buChar char="•"/>
              <a:defRPr/>
            </a:pPr>
            <a:r>
              <a:rPr lang="en-IE" sz="2200" dirty="0">
                <a:solidFill>
                  <a:schemeClr val="bg1"/>
                </a:solidFill>
                <a:cs typeface="Calibri" panose="020F0502020204030204" pitchFamily="34" charset="0"/>
              </a:rPr>
              <a:t>The family &amp; community supports available.</a:t>
            </a:r>
          </a:p>
          <a:p>
            <a:pPr marL="342900" indent="-342900" defTabSz="1219170">
              <a:spcBef>
                <a:spcPts val="600"/>
              </a:spcBef>
              <a:spcAft>
                <a:spcPts val="600"/>
              </a:spcAft>
              <a:buFont typeface="Arial" panose="020B0604020202020204" pitchFamily="34" charset="0"/>
              <a:buChar char="•"/>
              <a:defRPr/>
            </a:pPr>
            <a:r>
              <a:rPr lang="en-IE" sz="2200" dirty="0">
                <a:solidFill>
                  <a:schemeClr val="bg1"/>
                </a:solidFill>
                <a:cs typeface="Calibri" panose="020F0502020204030204" pitchFamily="34" charset="0"/>
              </a:rPr>
              <a:t>The applicants own wishes.</a:t>
            </a:r>
          </a:p>
          <a:p>
            <a:pPr defTabSz="1219170">
              <a:defRPr/>
            </a:pPr>
            <a:endParaRPr lang="en-GB" altLang="en-US" sz="2000" dirty="0">
              <a:solidFill>
                <a:schemeClr val="bg1"/>
              </a:solidFill>
              <a:effectLst>
                <a:outerShdw blurRad="38100" dist="38100" dir="2700000" algn="tl">
                  <a:srgbClr val="C0C0C0"/>
                </a:outerShdw>
              </a:effectLst>
              <a:latin typeface="Calibri"/>
              <a:cs typeface="Calibri" panose="020F0502020204030204" pitchFamily="34" charset="0"/>
            </a:endParaRPr>
          </a:p>
        </p:txBody>
      </p:sp>
      <p:sp>
        <p:nvSpPr>
          <p:cNvPr id="5" name="Rectangle 4">
            <a:extLst>
              <a:ext uri="{FF2B5EF4-FFF2-40B4-BE49-F238E27FC236}">
                <a16:creationId xmlns:a16="http://schemas.microsoft.com/office/drawing/2014/main" xmlns="" id="{087DBE3F-0CB2-0B46-A1B0-B4FBB04AD4B1}"/>
              </a:ext>
            </a:extLst>
          </p:cNvPr>
          <p:cNvSpPr/>
          <p:nvPr/>
        </p:nvSpPr>
        <p:spPr>
          <a:xfrm>
            <a:off x="169632" y="183419"/>
            <a:ext cx="3432212" cy="646331"/>
          </a:xfrm>
          <a:prstGeom prst="rect">
            <a:avLst/>
          </a:prstGeom>
        </p:spPr>
        <p:txBody>
          <a:bodyPr wrap="square">
            <a:spAutoFit/>
          </a:bodyPr>
          <a:lstStyle/>
          <a:p>
            <a:pPr defTabSz="1219170"/>
            <a:r>
              <a:rPr lang="en-IE" sz="3600" b="1" dirty="0">
                <a:solidFill>
                  <a:schemeClr val="bg1"/>
                </a:solidFill>
                <a:latin typeface="Calibri" panose="020F0502020204030204" pitchFamily="34" charset="0"/>
                <a:cs typeface="Calibri" panose="020F0502020204030204" pitchFamily="34" charset="0"/>
              </a:rPr>
              <a:t>Care Assessment</a:t>
            </a:r>
          </a:p>
        </p:txBody>
      </p:sp>
    </p:spTree>
    <p:extLst>
      <p:ext uri="{BB962C8B-B14F-4D97-AF65-F5344CB8AC3E}">
        <p14:creationId xmlns:p14="http://schemas.microsoft.com/office/powerpoint/2010/main" val="121395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animBg="1"/>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9ECAA12-282C-534D-BEAB-3C2FAEE89EAC}"/>
              </a:ext>
            </a:extLst>
          </p:cNvPr>
          <p:cNvPicPr>
            <a:picLocks noChangeAspect="1"/>
          </p:cNvPicPr>
          <p:nvPr/>
        </p:nvPicPr>
        <p:blipFill rotWithShape="1">
          <a:blip r:embed="rId3">
            <a:extLst>
              <a:ext uri="{28A0092B-C50C-407E-A947-70E740481C1C}">
                <a14:useLocalDpi xmlns:a14="http://schemas.microsoft.com/office/drawing/2010/main" val="0"/>
              </a:ext>
            </a:extLst>
          </a:blip>
          <a:srcRect b="9686"/>
          <a:stretch/>
        </p:blipFill>
        <p:spPr>
          <a:xfrm>
            <a:off x="7767021" y="68617"/>
            <a:ext cx="4347042" cy="6720767"/>
          </a:xfrm>
          <a:prstGeom prst="rect">
            <a:avLst/>
          </a:prstGeom>
        </p:spPr>
      </p:pic>
      <p:sp>
        <p:nvSpPr>
          <p:cNvPr id="13" name="Round Single Corner Rectangle 14">
            <a:extLst>
              <a:ext uri="{FF2B5EF4-FFF2-40B4-BE49-F238E27FC236}">
                <a16:creationId xmlns:a16="http://schemas.microsoft.com/office/drawing/2014/main" xmlns="" id="{4CE18904-7EA4-8B4C-9E91-4D79BF7B6D0A}"/>
              </a:ext>
            </a:extLst>
          </p:cNvPr>
          <p:cNvSpPr/>
          <p:nvPr/>
        </p:nvSpPr>
        <p:spPr>
          <a:xfrm rot="10800000" flipH="1" flipV="1">
            <a:off x="86400" y="68618"/>
            <a:ext cx="7596342" cy="3545951"/>
          </a:xfrm>
          <a:prstGeom prst="round1Rect">
            <a:avLst>
              <a:gd name="adj" fmla="val 25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133" dirty="0">
              <a:solidFill>
                <a:srgbClr val="FFFFFF"/>
              </a:solidFill>
              <a:latin typeface="Calibri"/>
            </a:endParaRPr>
          </a:p>
        </p:txBody>
      </p:sp>
      <p:sp>
        <p:nvSpPr>
          <p:cNvPr id="12" name="Round Single Corner Rectangle 14">
            <a:extLst>
              <a:ext uri="{FF2B5EF4-FFF2-40B4-BE49-F238E27FC236}">
                <a16:creationId xmlns:a16="http://schemas.microsoft.com/office/drawing/2014/main" xmlns="" id="{CB6D8A9C-44DB-7843-AFC7-28A41DDB3E82}"/>
              </a:ext>
            </a:extLst>
          </p:cNvPr>
          <p:cNvSpPr/>
          <p:nvPr/>
        </p:nvSpPr>
        <p:spPr>
          <a:xfrm rot="10800000">
            <a:off x="77938" y="3700079"/>
            <a:ext cx="7596340" cy="3089304"/>
          </a:xfrm>
          <a:prstGeom prst="round1Rect">
            <a:avLst>
              <a:gd name="adj" fmla="val 25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133" dirty="0">
              <a:solidFill>
                <a:srgbClr val="FFFFFF"/>
              </a:solidFill>
              <a:latin typeface="Calibri"/>
            </a:endParaRPr>
          </a:p>
        </p:txBody>
      </p:sp>
      <p:sp>
        <p:nvSpPr>
          <p:cNvPr id="9" name="Rectangle 8">
            <a:extLst>
              <a:ext uri="{FF2B5EF4-FFF2-40B4-BE49-F238E27FC236}">
                <a16:creationId xmlns:a16="http://schemas.microsoft.com/office/drawing/2014/main" xmlns="" id="{07318FAE-A824-FA4B-8BE5-B1F470807140}"/>
              </a:ext>
            </a:extLst>
          </p:cNvPr>
          <p:cNvSpPr/>
          <p:nvPr/>
        </p:nvSpPr>
        <p:spPr>
          <a:xfrm>
            <a:off x="429991" y="1350064"/>
            <a:ext cx="6906724" cy="1938992"/>
          </a:xfrm>
          <a:prstGeom prst="rect">
            <a:avLst/>
          </a:prstGeom>
        </p:spPr>
        <p:txBody>
          <a:bodyPr wrap="square" lIns="48000" anchor="t">
            <a:spAutoFit/>
          </a:bodyPr>
          <a:lstStyle/>
          <a:p>
            <a:pPr defTabSz="1219170">
              <a:defRPr/>
            </a:pPr>
            <a:r>
              <a:rPr lang="en-IE" sz="2400" dirty="0">
                <a:solidFill>
                  <a:schemeClr val="bg1"/>
                </a:solidFill>
              </a:rPr>
              <a:t>The financial assessment will determine what portion of the cost an individual pays. The financial assessment will look at the entire income of the individual or, if the individual is part of a couple, half of their combined income.</a:t>
            </a:r>
          </a:p>
        </p:txBody>
      </p:sp>
      <p:sp>
        <p:nvSpPr>
          <p:cNvPr id="7" name="TextBox 6">
            <a:extLst>
              <a:ext uri="{FF2B5EF4-FFF2-40B4-BE49-F238E27FC236}">
                <a16:creationId xmlns:a16="http://schemas.microsoft.com/office/drawing/2014/main" xmlns="" id="{E9D9438F-5ACF-DB4C-A060-6C8B0AD4E346}"/>
              </a:ext>
            </a:extLst>
          </p:cNvPr>
          <p:cNvSpPr txBox="1"/>
          <p:nvPr/>
        </p:nvSpPr>
        <p:spPr>
          <a:xfrm>
            <a:off x="429991" y="246096"/>
            <a:ext cx="7850185" cy="748988"/>
          </a:xfrm>
          <a:prstGeom prst="rect">
            <a:avLst/>
          </a:prstGeom>
          <a:noFill/>
        </p:spPr>
        <p:txBody>
          <a:bodyPr wrap="square" rtlCol="0">
            <a:spAutoFit/>
          </a:bodyPr>
          <a:lstStyle/>
          <a:p>
            <a:pPr defTabSz="1219170">
              <a:defRPr/>
            </a:pPr>
            <a:r>
              <a:rPr lang="en-IE" sz="4267" b="1" dirty="0">
                <a:solidFill>
                  <a:schemeClr val="bg1"/>
                </a:solidFill>
                <a:latin typeface="Calibri"/>
              </a:rPr>
              <a:t>Financial Assessment</a:t>
            </a:r>
            <a:endParaRPr lang="en-GB" sz="4267" b="1" dirty="0">
              <a:solidFill>
                <a:schemeClr val="bg1"/>
              </a:solidFill>
              <a:latin typeface="Calibri"/>
            </a:endParaRPr>
          </a:p>
        </p:txBody>
      </p:sp>
      <p:grpSp>
        <p:nvGrpSpPr>
          <p:cNvPr id="2" name="Group 1"/>
          <p:cNvGrpSpPr/>
          <p:nvPr/>
        </p:nvGrpSpPr>
        <p:grpSpPr>
          <a:xfrm rot="10800000">
            <a:off x="9373397" y="4024005"/>
            <a:ext cx="2621109" cy="2621109"/>
            <a:chOff x="6128533" y="53529"/>
            <a:chExt cx="1965832" cy="1965832"/>
          </a:xfrm>
        </p:grpSpPr>
        <p:sp>
          <p:nvSpPr>
            <p:cNvPr id="22" name="Teardrop 21">
              <a:extLst>
                <a:ext uri="{FF2B5EF4-FFF2-40B4-BE49-F238E27FC236}">
                  <a16:creationId xmlns:a16="http://schemas.microsoft.com/office/drawing/2014/main" xmlns="" id="{A1B25726-18AC-054C-9137-F1E94346AB86}"/>
                </a:ext>
              </a:extLst>
            </p:cNvPr>
            <p:cNvSpPr/>
            <p:nvPr/>
          </p:nvSpPr>
          <p:spPr>
            <a:xfrm rot="16200000">
              <a:off x="6128533" y="53529"/>
              <a:ext cx="1965832" cy="1965832"/>
            </a:xfrm>
            <a:prstGeom prst="teardrop">
              <a:avLst/>
            </a:prstGeom>
            <a:solidFill>
              <a:schemeClr val="accent3">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a:solidFill>
                  <a:srgbClr val="FFFFFF"/>
                </a:solidFill>
                <a:latin typeface="Calibri"/>
              </a:endParaRPr>
            </a:p>
          </p:txBody>
        </p:sp>
        <p:sp>
          <p:nvSpPr>
            <p:cNvPr id="19" name="TextBox 18">
              <a:extLst>
                <a:ext uri="{FF2B5EF4-FFF2-40B4-BE49-F238E27FC236}">
                  <a16:creationId xmlns:a16="http://schemas.microsoft.com/office/drawing/2014/main" xmlns="" id="{5E78F675-40FC-FF48-AC36-46DABD4EBED9}"/>
                </a:ext>
              </a:extLst>
            </p:cNvPr>
            <p:cNvSpPr txBox="1"/>
            <p:nvPr/>
          </p:nvSpPr>
          <p:spPr>
            <a:xfrm rot="10800000">
              <a:off x="6188603" y="204435"/>
              <a:ext cx="1845694" cy="1454244"/>
            </a:xfrm>
            <a:prstGeom prst="rect">
              <a:avLst/>
            </a:prstGeom>
            <a:noFill/>
          </p:spPr>
          <p:txBody>
            <a:bodyPr wrap="square" rtlCol="0">
              <a:spAutoFit/>
            </a:bodyPr>
            <a:lstStyle/>
            <a:p>
              <a:pPr algn="ctr" defTabSz="1219170">
                <a:defRPr/>
              </a:pPr>
              <a:r>
                <a:rPr lang="en-GB" sz="2000" b="1" dirty="0"/>
                <a:t>An individual is allowed €36,000 and a couple are allowed €72,000 in savings, which is not assessed.</a:t>
              </a:r>
            </a:p>
          </p:txBody>
        </p:sp>
      </p:grpSp>
      <p:sp>
        <p:nvSpPr>
          <p:cNvPr id="26" name="Rectangle 25">
            <a:extLst>
              <a:ext uri="{FF2B5EF4-FFF2-40B4-BE49-F238E27FC236}">
                <a16:creationId xmlns:a16="http://schemas.microsoft.com/office/drawing/2014/main" xmlns="" id="{D4858D40-4B30-844C-9B48-F5B6EF2EB506}"/>
              </a:ext>
            </a:extLst>
          </p:cNvPr>
          <p:cNvSpPr/>
          <p:nvPr/>
        </p:nvSpPr>
        <p:spPr>
          <a:xfrm>
            <a:off x="429991" y="3942634"/>
            <a:ext cx="6594753" cy="2616101"/>
          </a:xfrm>
          <a:prstGeom prst="rect">
            <a:avLst/>
          </a:prstGeom>
        </p:spPr>
        <p:txBody>
          <a:bodyPr wrap="square" lIns="48000" anchor="t">
            <a:spAutoFit/>
          </a:bodyPr>
          <a:lstStyle/>
          <a:p>
            <a:pPr defTabSz="1219170">
              <a:spcBef>
                <a:spcPts val="600"/>
              </a:spcBef>
              <a:spcAft>
                <a:spcPts val="600"/>
              </a:spcAft>
              <a:defRPr/>
            </a:pPr>
            <a:r>
              <a:rPr lang="en-GB" sz="2400" dirty="0">
                <a:solidFill>
                  <a:schemeClr val="bg1"/>
                </a:solidFill>
              </a:rPr>
              <a:t>The individual is asked to list their assets, providing a valuation of each including:</a:t>
            </a:r>
          </a:p>
          <a:p>
            <a:pPr marL="266700" indent="-266700" defTabSz="1219170">
              <a:spcBef>
                <a:spcPts val="600"/>
              </a:spcBef>
              <a:spcAft>
                <a:spcPts val="600"/>
              </a:spcAft>
              <a:buFont typeface="Arial" panose="020B0604020202020204" pitchFamily="34" charset="0"/>
              <a:buChar char="•"/>
              <a:defRPr/>
            </a:pPr>
            <a:r>
              <a:rPr lang="en-GB" sz="2400" dirty="0">
                <a:solidFill>
                  <a:schemeClr val="bg1"/>
                </a:solidFill>
              </a:rPr>
              <a:t>Property (home, property leased out, business premises, farm land etc.)</a:t>
            </a:r>
          </a:p>
          <a:p>
            <a:pPr marL="266700" indent="-266700" defTabSz="1219170">
              <a:spcBef>
                <a:spcPts val="600"/>
              </a:spcBef>
              <a:spcAft>
                <a:spcPts val="600"/>
              </a:spcAft>
              <a:buFont typeface="Arial" panose="020B0604020202020204" pitchFamily="34" charset="0"/>
              <a:buChar char="•"/>
              <a:defRPr/>
            </a:pPr>
            <a:r>
              <a:rPr lang="en-GB" sz="2400" dirty="0">
                <a:solidFill>
                  <a:schemeClr val="bg1"/>
                </a:solidFill>
              </a:rPr>
              <a:t>Cash (pensions, interest on bonds savings earned income). </a:t>
            </a:r>
          </a:p>
        </p:txBody>
      </p:sp>
    </p:spTree>
    <p:extLst>
      <p:ext uri="{BB962C8B-B14F-4D97-AF65-F5344CB8AC3E}">
        <p14:creationId xmlns:p14="http://schemas.microsoft.com/office/powerpoint/2010/main" val="1250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ingle Corner Rectangle 28">
            <a:extLst>
              <a:ext uri="{FF2B5EF4-FFF2-40B4-BE49-F238E27FC236}">
                <a16:creationId xmlns:a16="http://schemas.microsoft.com/office/drawing/2014/main" xmlns="" id="{335984DA-55C2-8B42-8750-A06E1E2EF78E}"/>
              </a:ext>
            </a:extLst>
          </p:cNvPr>
          <p:cNvSpPr/>
          <p:nvPr/>
        </p:nvSpPr>
        <p:spPr>
          <a:xfrm rot="5400000">
            <a:off x="8530410" y="3211820"/>
            <a:ext cx="3290673" cy="3828126"/>
          </a:xfrm>
          <a:prstGeom prst="round1Rect">
            <a:avLst>
              <a:gd name="adj" fmla="val 24527"/>
            </a:avLst>
          </a:prstGeom>
          <a:solidFill>
            <a:srgbClr val="009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endParaRPr>
          </a:p>
        </p:txBody>
      </p:sp>
      <p:sp>
        <p:nvSpPr>
          <p:cNvPr id="14" name="Round Single Corner Rectangle 27">
            <a:extLst>
              <a:ext uri="{FF2B5EF4-FFF2-40B4-BE49-F238E27FC236}">
                <a16:creationId xmlns:a16="http://schemas.microsoft.com/office/drawing/2014/main" xmlns="" id="{D0091601-D638-4E43-8F49-533AAA826B81}"/>
              </a:ext>
            </a:extLst>
          </p:cNvPr>
          <p:cNvSpPr/>
          <p:nvPr/>
        </p:nvSpPr>
        <p:spPr>
          <a:xfrm>
            <a:off x="8259177" y="86778"/>
            <a:ext cx="3832476" cy="3303040"/>
          </a:xfrm>
          <a:prstGeom prst="round1Rect">
            <a:avLst>
              <a:gd name="adj" fmla="val 24527"/>
            </a:avLst>
          </a:prstGeom>
          <a:solidFill>
            <a:srgbClr val="009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endParaRPr>
          </a:p>
        </p:txBody>
      </p:sp>
      <p:sp>
        <p:nvSpPr>
          <p:cNvPr id="11" name="Round Single Corner of Rectangle 10">
            <a:extLst>
              <a:ext uri="{FF2B5EF4-FFF2-40B4-BE49-F238E27FC236}">
                <a16:creationId xmlns:a16="http://schemas.microsoft.com/office/drawing/2014/main" xmlns="" id="{C0878DAB-FE8E-F04B-B2A8-CC8D30925BD2}"/>
              </a:ext>
            </a:extLst>
          </p:cNvPr>
          <p:cNvSpPr/>
          <p:nvPr/>
        </p:nvSpPr>
        <p:spPr>
          <a:xfrm rot="10800000">
            <a:off x="100346" y="86780"/>
            <a:ext cx="8065084" cy="6684440"/>
          </a:xfrm>
          <a:prstGeom prst="round1Rect">
            <a:avLst>
              <a:gd name="adj" fmla="val 0"/>
            </a:avLst>
          </a:prstGeom>
          <a:blipFill dpi="0" rotWithShape="0">
            <a:blip r:embed="rId3"/>
            <a:srcRect/>
            <a:stretch>
              <a:fillRect l="-49450" t="-8974" b="-131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 Single Corner of Rectangle 15">
            <a:extLst>
              <a:ext uri="{FF2B5EF4-FFF2-40B4-BE49-F238E27FC236}">
                <a16:creationId xmlns:a16="http://schemas.microsoft.com/office/drawing/2014/main" xmlns="" id="{196C1B74-E9C2-BD4C-BE63-E690F1930ADE}"/>
              </a:ext>
            </a:extLst>
          </p:cNvPr>
          <p:cNvSpPr/>
          <p:nvPr/>
        </p:nvSpPr>
        <p:spPr>
          <a:xfrm rot="10800000">
            <a:off x="100345" y="86780"/>
            <a:ext cx="8065086" cy="6684440"/>
          </a:xfrm>
          <a:prstGeom prst="round1Rect">
            <a:avLst>
              <a:gd name="adj" fmla="val 0"/>
            </a:avLst>
          </a:prstGeom>
          <a:solidFill>
            <a:srgbClr val="3C1053">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Content Placeholder 5">
            <a:extLst>
              <a:ext uri="{FF2B5EF4-FFF2-40B4-BE49-F238E27FC236}">
                <a16:creationId xmlns:a16="http://schemas.microsoft.com/office/drawing/2014/main" xmlns="" id="{67133449-2F19-B94F-AF54-8255F1931BE1}"/>
              </a:ext>
            </a:extLst>
          </p:cNvPr>
          <p:cNvSpPr txBox="1">
            <a:spLocks/>
          </p:cNvSpPr>
          <p:nvPr/>
        </p:nvSpPr>
        <p:spPr>
          <a:xfrm>
            <a:off x="8340224" y="188657"/>
            <a:ext cx="3542046" cy="3099282"/>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5875" indent="0">
              <a:buNone/>
            </a:pPr>
            <a:r>
              <a:rPr lang="en-IE" sz="2400" b="1" dirty="0">
                <a:solidFill>
                  <a:schemeClr val="bg1"/>
                </a:solidFill>
              </a:rPr>
              <a:t>Nursing Home Cost </a:t>
            </a:r>
            <a:br>
              <a:rPr lang="en-IE" sz="2400" b="1" dirty="0">
                <a:solidFill>
                  <a:schemeClr val="bg1"/>
                </a:solidFill>
              </a:rPr>
            </a:br>
            <a:r>
              <a:rPr lang="en-IE" sz="2400" b="1" dirty="0">
                <a:solidFill>
                  <a:schemeClr val="bg1"/>
                </a:solidFill>
              </a:rPr>
              <a:t>€52K per year</a:t>
            </a:r>
          </a:p>
          <a:p>
            <a:pPr marL="238125" lvl="1" indent="-222250">
              <a:buFont typeface="Arial" panose="020B0604020202020204" pitchFamily="34" charset="0"/>
              <a:buChar char="•"/>
            </a:pPr>
            <a:r>
              <a:rPr lang="en-IE" sz="2200" dirty="0">
                <a:solidFill>
                  <a:schemeClr val="bg1"/>
                </a:solidFill>
              </a:rPr>
              <a:t>State Contribution is </a:t>
            </a:r>
            <a:r>
              <a:rPr lang="en-IE" sz="2200" b="1" dirty="0">
                <a:solidFill>
                  <a:schemeClr val="bg1"/>
                </a:solidFill>
              </a:rPr>
              <a:t>€20,555</a:t>
            </a:r>
          </a:p>
          <a:p>
            <a:pPr marL="238125" lvl="1" indent="-222250">
              <a:buFont typeface="Arial" panose="020B0604020202020204" pitchFamily="34" charset="0"/>
              <a:buChar char="•"/>
            </a:pPr>
            <a:r>
              <a:rPr lang="en-IE" sz="2200" dirty="0">
                <a:solidFill>
                  <a:schemeClr val="bg1"/>
                </a:solidFill>
              </a:rPr>
              <a:t>Family cost is </a:t>
            </a:r>
            <a:br>
              <a:rPr lang="en-IE" sz="2200" dirty="0">
                <a:solidFill>
                  <a:schemeClr val="bg1"/>
                </a:solidFill>
              </a:rPr>
            </a:br>
            <a:r>
              <a:rPr lang="en-IE" sz="2200" b="1" dirty="0">
                <a:solidFill>
                  <a:schemeClr val="bg1"/>
                </a:solidFill>
              </a:rPr>
              <a:t>€31,445 (€2,620 pm)</a:t>
            </a:r>
          </a:p>
          <a:p>
            <a:pPr marL="238125" lvl="1" indent="-222250">
              <a:buFont typeface="Arial" panose="020B0604020202020204" pitchFamily="34" charset="0"/>
              <a:buChar char="•"/>
            </a:pPr>
            <a:r>
              <a:rPr lang="en-IE" sz="2200" dirty="0">
                <a:solidFill>
                  <a:schemeClr val="bg1"/>
                </a:solidFill>
              </a:rPr>
              <a:t>Reducing to </a:t>
            </a:r>
            <a:br>
              <a:rPr lang="en-IE" sz="2200" dirty="0">
                <a:solidFill>
                  <a:schemeClr val="bg1"/>
                </a:solidFill>
              </a:rPr>
            </a:br>
            <a:r>
              <a:rPr lang="en-IE" sz="2200" b="1" dirty="0">
                <a:solidFill>
                  <a:schemeClr val="bg1"/>
                </a:solidFill>
              </a:rPr>
              <a:t>€18,320 after 3yrs</a:t>
            </a:r>
          </a:p>
        </p:txBody>
      </p:sp>
      <p:sp>
        <p:nvSpPr>
          <p:cNvPr id="19" name="Content Placeholder 5">
            <a:extLst>
              <a:ext uri="{FF2B5EF4-FFF2-40B4-BE49-F238E27FC236}">
                <a16:creationId xmlns:a16="http://schemas.microsoft.com/office/drawing/2014/main" xmlns="" id="{582E6270-0984-DD4D-B4AB-115A5E1AC416}"/>
              </a:ext>
            </a:extLst>
          </p:cNvPr>
          <p:cNvSpPr txBox="1">
            <a:spLocks/>
          </p:cNvSpPr>
          <p:nvPr/>
        </p:nvSpPr>
        <p:spPr>
          <a:xfrm>
            <a:off x="8340224" y="3570061"/>
            <a:ext cx="3779164" cy="3099282"/>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5875" indent="0">
              <a:buNone/>
            </a:pPr>
            <a:r>
              <a:rPr lang="en-IE" sz="2400" b="1" dirty="0">
                <a:solidFill>
                  <a:schemeClr val="bg1"/>
                </a:solidFill>
              </a:rPr>
              <a:t>Ancillary State </a:t>
            </a:r>
            <a:br>
              <a:rPr lang="en-IE" sz="2400" b="1" dirty="0">
                <a:solidFill>
                  <a:schemeClr val="bg1"/>
                </a:solidFill>
              </a:rPr>
            </a:br>
            <a:r>
              <a:rPr lang="en-IE" sz="2400" b="1" dirty="0">
                <a:solidFill>
                  <a:schemeClr val="bg1"/>
                </a:solidFill>
              </a:rPr>
              <a:t>Support Option</a:t>
            </a:r>
          </a:p>
          <a:p>
            <a:pPr marL="15875" indent="0">
              <a:buNone/>
            </a:pPr>
            <a:endParaRPr lang="en-IE" sz="1400" b="1" dirty="0">
              <a:solidFill>
                <a:schemeClr val="bg1"/>
              </a:solidFill>
            </a:endParaRPr>
          </a:p>
          <a:p>
            <a:pPr marL="238125" lvl="1" indent="-222250">
              <a:buFont typeface="Arial" panose="020B0604020202020204" pitchFamily="34" charset="0"/>
              <a:buChar char="•"/>
            </a:pPr>
            <a:r>
              <a:rPr lang="en-IE" sz="2200" dirty="0">
                <a:solidFill>
                  <a:schemeClr val="bg1"/>
                </a:solidFill>
              </a:rPr>
              <a:t>First 3 years of family contribution is offset against future sale of property</a:t>
            </a:r>
          </a:p>
          <a:p>
            <a:pPr marL="238125" lvl="1" indent="-222250">
              <a:buFont typeface="Arial" panose="020B0604020202020204" pitchFamily="34" charset="0"/>
              <a:buChar char="•"/>
            </a:pPr>
            <a:r>
              <a:rPr lang="en-IE" sz="2200" b="1" dirty="0">
                <a:solidFill>
                  <a:schemeClr val="bg1"/>
                </a:solidFill>
              </a:rPr>
              <a:t>€31,445 x 3 years = €94,355</a:t>
            </a:r>
          </a:p>
        </p:txBody>
      </p:sp>
      <p:sp>
        <p:nvSpPr>
          <p:cNvPr id="20" name="Title 1">
            <a:extLst>
              <a:ext uri="{FF2B5EF4-FFF2-40B4-BE49-F238E27FC236}">
                <a16:creationId xmlns:a16="http://schemas.microsoft.com/office/drawing/2014/main" xmlns="" id="{7066ADF2-F3BE-2C4D-9BFC-EE3FB0C2931D}"/>
              </a:ext>
            </a:extLst>
          </p:cNvPr>
          <p:cNvSpPr>
            <a:spLocks noGrp="1"/>
          </p:cNvSpPr>
          <p:nvPr>
            <p:ph type="title"/>
          </p:nvPr>
        </p:nvSpPr>
        <p:spPr>
          <a:xfrm>
            <a:off x="245562" y="147272"/>
            <a:ext cx="7582985" cy="1143000"/>
          </a:xfrm>
        </p:spPr>
        <p:txBody>
          <a:bodyPr>
            <a:noAutofit/>
          </a:bodyPr>
          <a:lstStyle/>
          <a:p>
            <a:pPr algn="l"/>
            <a:r>
              <a:rPr lang="en-IE" sz="3600" b="1" dirty="0">
                <a:solidFill>
                  <a:schemeClr val="bg1"/>
                </a:solidFill>
              </a:rPr>
              <a:t>Example 1</a:t>
            </a:r>
            <a:r>
              <a:rPr lang="en-IE" sz="3600" dirty="0">
                <a:solidFill>
                  <a:schemeClr val="bg1"/>
                </a:solidFill>
              </a:rPr>
              <a:t/>
            </a:r>
            <a:br>
              <a:rPr lang="en-IE" sz="3600" dirty="0">
                <a:solidFill>
                  <a:schemeClr val="bg1"/>
                </a:solidFill>
              </a:rPr>
            </a:br>
            <a:r>
              <a:rPr lang="en-IE" sz="2600" b="1" dirty="0">
                <a:solidFill>
                  <a:schemeClr val="bg1"/>
                </a:solidFill>
              </a:rPr>
              <a:t>Married couple </a:t>
            </a:r>
            <a:r>
              <a:rPr lang="en-IE" sz="2600" dirty="0">
                <a:solidFill>
                  <a:schemeClr val="bg1"/>
                </a:solidFill>
              </a:rPr>
              <a:t>- One needs </a:t>
            </a:r>
            <a:r>
              <a:rPr lang="en-IE" sz="2600" dirty="0" smtClean="0">
                <a:solidFill>
                  <a:schemeClr val="bg1"/>
                </a:solidFill>
              </a:rPr>
              <a:t>l</a:t>
            </a:r>
            <a:r>
              <a:rPr lang="en-IE" sz="2600" dirty="0" smtClean="0">
                <a:solidFill>
                  <a:schemeClr val="bg1"/>
                </a:solidFill>
              </a:rPr>
              <a:t>ong-term </a:t>
            </a:r>
            <a:r>
              <a:rPr lang="en-IE" sz="2600" dirty="0">
                <a:solidFill>
                  <a:schemeClr val="bg1"/>
                </a:solidFill>
              </a:rPr>
              <a:t>care </a:t>
            </a:r>
          </a:p>
        </p:txBody>
      </p:sp>
      <p:graphicFrame>
        <p:nvGraphicFramePr>
          <p:cNvPr id="22" name="Content Placeholder 6">
            <a:extLst>
              <a:ext uri="{FF2B5EF4-FFF2-40B4-BE49-F238E27FC236}">
                <a16:creationId xmlns:a16="http://schemas.microsoft.com/office/drawing/2014/main" xmlns="" id="{056E8F50-8E6B-394D-A313-FDFFBBCC9E96}"/>
              </a:ext>
            </a:extLst>
          </p:cNvPr>
          <p:cNvGraphicFramePr>
            <a:graphicFrameLocks/>
          </p:cNvGraphicFramePr>
          <p:nvPr>
            <p:extLst>
              <p:ext uri="{D42A27DB-BD31-4B8C-83A1-F6EECF244321}">
                <p14:modId xmlns:p14="http://schemas.microsoft.com/office/powerpoint/2010/main" val="2523138387"/>
              </p:ext>
            </p:extLst>
          </p:nvPr>
        </p:nvGraphicFramePr>
        <p:xfrm>
          <a:off x="422296" y="1599994"/>
          <a:ext cx="7379368" cy="1987530"/>
        </p:xfrm>
        <a:graphic>
          <a:graphicData uri="http://schemas.openxmlformats.org/drawingml/2006/table">
            <a:tbl>
              <a:tblPr/>
              <a:tblGrid>
                <a:gridCol w="5245768">
                  <a:extLst>
                    <a:ext uri="{9D8B030D-6E8A-4147-A177-3AD203B41FA5}">
                      <a16:colId xmlns:a16="http://schemas.microsoft.com/office/drawing/2014/main" xmlns="" val="1528451805"/>
                    </a:ext>
                  </a:extLst>
                </a:gridCol>
                <a:gridCol w="2133600">
                  <a:extLst>
                    <a:ext uri="{9D8B030D-6E8A-4147-A177-3AD203B41FA5}">
                      <a16:colId xmlns:a16="http://schemas.microsoft.com/office/drawing/2014/main" xmlns="" val="2083334179"/>
                    </a:ext>
                  </a:extLst>
                </a:gridCol>
              </a:tblGrid>
              <a:tr h="331255">
                <a:tc>
                  <a:txBody>
                    <a:bodyPr/>
                    <a:lstStyle/>
                    <a:p>
                      <a:pPr algn="l" fontAlgn="t"/>
                      <a:r>
                        <a:rPr lang="en-IE" sz="1800" dirty="0">
                          <a:solidFill>
                            <a:schemeClr val="bg1"/>
                          </a:solidFill>
                          <a:effectLst/>
                        </a:rPr>
                        <a:t>Contributory Pension</a:t>
                      </a:r>
                    </a:p>
                  </a:txBody>
                  <a:tcPr marL="19561" marR="19561" marT="19561" marB="19561">
                    <a:lnL>
                      <a:noFill/>
                    </a:lnL>
                    <a:lnR>
                      <a:noFill/>
                    </a:lnR>
                    <a:lnT>
                      <a:noFill/>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€12,900</a:t>
                      </a:r>
                    </a:p>
                  </a:txBody>
                  <a:tcPr marL="19561" marR="19561" marT="19561" marB="19561">
                    <a:lnL>
                      <a:noFill/>
                    </a:lnL>
                    <a:lnR>
                      <a:noFill/>
                    </a:lnR>
                    <a:lnT>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4257916325"/>
                  </a:ext>
                </a:extLst>
              </a:tr>
              <a:tr h="331255">
                <a:tc>
                  <a:txBody>
                    <a:bodyPr/>
                    <a:lstStyle/>
                    <a:p>
                      <a:pPr algn="l" fontAlgn="t"/>
                      <a:r>
                        <a:rPr lang="en-IE" sz="1800" dirty="0">
                          <a:solidFill>
                            <a:schemeClr val="bg1"/>
                          </a:solidFill>
                          <a:effectLst/>
                        </a:rPr>
                        <a:t>Contributory Pension-Spouse</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€12,900</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088397447"/>
                  </a:ext>
                </a:extLst>
              </a:tr>
              <a:tr h="331255">
                <a:tc>
                  <a:txBody>
                    <a:bodyPr/>
                    <a:lstStyle/>
                    <a:p>
                      <a:pPr algn="l" fontAlgn="t"/>
                      <a:r>
                        <a:rPr lang="en-IE" sz="1800" dirty="0">
                          <a:solidFill>
                            <a:schemeClr val="bg1"/>
                          </a:solidFill>
                          <a:effectLst/>
                        </a:rPr>
                        <a:t>Private Pension Income</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€20,000</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3786908853"/>
                  </a:ext>
                </a:extLst>
              </a:tr>
              <a:tr h="331255">
                <a:tc>
                  <a:txBody>
                    <a:bodyPr/>
                    <a:lstStyle/>
                    <a:p>
                      <a:pPr algn="l" fontAlgn="t"/>
                      <a:r>
                        <a:rPr lang="en-IE" sz="1800">
                          <a:solidFill>
                            <a:schemeClr val="bg1"/>
                          </a:solidFill>
                          <a:effectLst/>
                        </a:rPr>
                        <a:t>Savings</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€50,000</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466708987"/>
                  </a:ext>
                </a:extLst>
              </a:tr>
              <a:tr h="331255">
                <a:tc>
                  <a:txBody>
                    <a:bodyPr/>
                    <a:lstStyle/>
                    <a:p>
                      <a:pPr algn="l" fontAlgn="t"/>
                      <a:r>
                        <a:rPr lang="en-IE" sz="1800" dirty="0">
                          <a:solidFill>
                            <a:schemeClr val="bg1"/>
                          </a:solidFill>
                          <a:effectLst/>
                        </a:rPr>
                        <a:t>Investments</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€20,000</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295887215"/>
                  </a:ext>
                </a:extLst>
              </a:tr>
              <a:tr h="331255">
                <a:tc>
                  <a:txBody>
                    <a:bodyPr/>
                    <a:lstStyle/>
                    <a:p>
                      <a:pPr algn="l" fontAlgn="t"/>
                      <a:r>
                        <a:rPr lang="en-IE" sz="1800">
                          <a:solidFill>
                            <a:schemeClr val="bg1"/>
                          </a:solidFill>
                          <a:effectLst/>
                        </a:rPr>
                        <a:t>Family Home</a:t>
                      </a:r>
                    </a:p>
                  </a:txBody>
                  <a:tcPr marL="19561" marR="19561" marT="19561" marB="19561">
                    <a:lnL>
                      <a:noFill/>
                    </a:lnL>
                    <a:lnR>
                      <a:noFill/>
                    </a:lnR>
                    <a:lnT w="12700" cap="flat" cmpd="sng" algn="ctr">
                      <a:solidFill>
                        <a:schemeClr val="bg1"/>
                      </a:solidFill>
                      <a:prstDash val="solid"/>
                      <a:round/>
                      <a:headEnd type="none" w="med" len="med"/>
                      <a:tailEnd type="none" w="med" len="med"/>
                    </a:lnT>
                    <a:lnB w="4763" cap="flat" cmpd="sng" algn="ctr">
                      <a:solidFill>
                        <a:srgbClr val="DDDDDD"/>
                      </a:solidFill>
                      <a:prstDash val="solid"/>
                      <a:round/>
                      <a:headEnd type="none" w="med" len="med"/>
                      <a:tailEnd type="none" w="med" len="med"/>
                    </a:lnB>
                    <a:noFill/>
                  </a:tcPr>
                </a:tc>
                <a:tc>
                  <a:txBody>
                    <a:bodyPr/>
                    <a:lstStyle/>
                    <a:p>
                      <a:pPr algn="r" fontAlgn="t"/>
                      <a:r>
                        <a:rPr lang="en-IE" sz="1800" dirty="0">
                          <a:solidFill>
                            <a:schemeClr val="bg1"/>
                          </a:solidFill>
                          <a:effectLst/>
                        </a:rPr>
                        <a:t>€350,000</a:t>
                      </a:r>
                    </a:p>
                  </a:txBody>
                  <a:tcPr marL="19561" marR="19561" marT="19561" marB="19561">
                    <a:lnL>
                      <a:noFill/>
                    </a:lnL>
                    <a:lnR>
                      <a:noFill/>
                    </a:lnR>
                    <a:lnT w="12700" cap="flat" cmpd="sng" algn="ctr">
                      <a:solidFill>
                        <a:schemeClr val="bg1"/>
                      </a:solidFill>
                      <a:prstDash val="solid"/>
                      <a:round/>
                      <a:headEnd type="none" w="med" len="med"/>
                      <a:tailEnd type="none" w="med" len="med"/>
                    </a:lnT>
                    <a:lnB w="4763"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xmlns="" val="739917578"/>
                  </a:ext>
                </a:extLst>
              </a:tr>
            </a:tbl>
          </a:graphicData>
        </a:graphic>
      </p:graphicFrame>
      <p:sp>
        <p:nvSpPr>
          <p:cNvPr id="29" name="Rounded Rectangle 28">
            <a:extLst>
              <a:ext uri="{FF2B5EF4-FFF2-40B4-BE49-F238E27FC236}">
                <a16:creationId xmlns:a16="http://schemas.microsoft.com/office/drawing/2014/main" xmlns="" id="{A7E0EBF6-8192-3C4F-A915-907B30D056E8}"/>
              </a:ext>
            </a:extLst>
          </p:cNvPr>
          <p:cNvSpPr/>
          <p:nvPr/>
        </p:nvSpPr>
        <p:spPr>
          <a:xfrm>
            <a:off x="380706" y="3955069"/>
            <a:ext cx="7488000" cy="4186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a:extLst>
              <a:ext uri="{FF2B5EF4-FFF2-40B4-BE49-F238E27FC236}">
                <a16:creationId xmlns:a16="http://schemas.microsoft.com/office/drawing/2014/main" xmlns="" id="{E326F837-B1A0-4640-88DB-136C16770230}"/>
              </a:ext>
            </a:extLst>
          </p:cNvPr>
          <p:cNvSpPr/>
          <p:nvPr/>
        </p:nvSpPr>
        <p:spPr>
          <a:xfrm>
            <a:off x="621308" y="3979736"/>
            <a:ext cx="1595758" cy="369332"/>
          </a:xfrm>
          <a:prstGeom prst="rect">
            <a:avLst/>
          </a:prstGeom>
        </p:spPr>
        <p:txBody>
          <a:bodyPr wrap="none" anchor="ctr">
            <a:spAutoFit/>
          </a:bodyPr>
          <a:lstStyle/>
          <a:p>
            <a:pPr fontAlgn="ctr"/>
            <a:r>
              <a:rPr lang="en-IE" b="1" dirty="0">
                <a:solidFill>
                  <a:schemeClr val="accent1"/>
                </a:solidFill>
              </a:rPr>
              <a:t>40% of Income</a:t>
            </a:r>
          </a:p>
        </p:txBody>
      </p:sp>
      <p:sp>
        <p:nvSpPr>
          <p:cNvPr id="31" name="Rounded Rectangle 30">
            <a:extLst>
              <a:ext uri="{FF2B5EF4-FFF2-40B4-BE49-F238E27FC236}">
                <a16:creationId xmlns:a16="http://schemas.microsoft.com/office/drawing/2014/main" xmlns="" id="{97A18296-4C86-7D49-8479-9142990344C8}"/>
              </a:ext>
            </a:extLst>
          </p:cNvPr>
          <p:cNvSpPr/>
          <p:nvPr/>
        </p:nvSpPr>
        <p:spPr>
          <a:xfrm>
            <a:off x="6150948" y="4008938"/>
            <a:ext cx="1656000" cy="3109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xmlns="" id="{3D6AAFA5-095A-244F-9E20-76DDAAE3D1D0}"/>
              </a:ext>
            </a:extLst>
          </p:cNvPr>
          <p:cNvSpPr/>
          <p:nvPr/>
        </p:nvSpPr>
        <p:spPr>
          <a:xfrm>
            <a:off x="6689686" y="3979736"/>
            <a:ext cx="998991" cy="369332"/>
          </a:xfrm>
          <a:prstGeom prst="rect">
            <a:avLst/>
          </a:prstGeom>
        </p:spPr>
        <p:txBody>
          <a:bodyPr wrap="none" anchor="ctr">
            <a:spAutoFit/>
          </a:bodyPr>
          <a:lstStyle/>
          <a:p>
            <a:pPr algn="r" defTabSz="914377" fontAlgn="ctr">
              <a:defRPr/>
            </a:pPr>
            <a:r>
              <a:rPr lang="en-IE" b="1" dirty="0">
                <a:solidFill>
                  <a:schemeClr val="bg1"/>
                </a:solidFill>
              </a:rPr>
              <a:t>€ 18,320</a:t>
            </a:r>
          </a:p>
        </p:txBody>
      </p:sp>
      <p:sp>
        <p:nvSpPr>
          <p:cNvPr id="37" name="Rounded Rectangle 36">
            <a:extLst>
              <a:ext uri="{FF2B5EF4-FFF2-40B4-BE49-F238E27FC236}">
                <a16:creationId xmlns:a16="http://schemas.microsoft.com/office/drawing/2014/main" xmlns="" id="{8F42D2DC-6D79-674A-AD07-FA3CD128B6F5}"/>
              </a:ext>
            </a:extLst>
          </p:cNvPr>
          <p:cNvSpPr/>
          <p:nvPr/>
        </p:nvSpPr>
        <p:spPr>
          <a:xfrm>
            <a:off x="380706" y="4424661"/>
            <a:ext cx="7488000" cy="4186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a:extLst>
              <a:ext uri="{FF2B5EF4-FFF2-40B4-BE49-F238E27FC236}">
                <a16:creationId xmlns:a16="http://schemas.microsoft.com/office/drawing/2014/main" xmlns="" id="{925DDFD0-81A5-0140-850B-8C65907A15FC}"/>
              </a:ext>
            </a:extLst>
          </p:cNvPr>
          <p:cNvSpPr/>
          <p:nvPr/>
        </p:nvSpPr>
        <p:spPr>
          <a:xfrm>
            <a:off x="621308" y="4449327"/>
            <a:ext cx="3260829" cy="369332"/>
          </a:xfrm>
          <a:prstGeom prst="rect">
            <a:avLst/>
          </a:prstGeom>
        </p:spPr>
        <p:txBody>
          <a:bodyPr wrap="none" anchor="ctr">
            <a:spAutoFit/>
          </a:bodyPr>
          <a:lstStyle/>
          <a:p>
            <a:pPr fontAlgn="ctr"/>
            <a:r>
              <a:rPr lang="en-IE" b="1" dirty="0">
                <a:solidFill>
                  <a:schemeClr val="accent1"/>
                </a:solidFill>
              </a:rPr>
              <a:t>3.75% of Cash Assets (less €72K)</a:t>
            </a:r>
          </a:p>
        </p:txBody>
      </p:sp>
      <p:sp>
        <p:nvSpPr>
          <p:cNvPr id="39" name="Rounded Rectangle 38">
            <a:extLst>
              <a:ext uri="{FF2B5EF4-FFF2-40B4-BE49-F238E27FC236}">
                <a16:creationId xmlns:a16="http://schemas.microsoft.com/office/drawing/2014/main" xmlns="" id="{95009BB1-0DA7-E94E-828C-4B94FEA3C89A}"/>
              </a:ext>
            </a:extLst>
          </p:cNvPr>
          <p:cNvSpPr/>
          <p:nvPr/>
        </p:nvSpPr>
        <p:spPr>
          <a:xfrm>
            <a:off x="6150948" y="4478529"/>
            <a:ext cx="1656000" cy="3109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a:extLst>
              <a:ext uri="{FF2B5EF4-FFF2-40B4-BE49-F238E27FC236}">
                <a16:creationId xmlns:a16="http://schemas.microsoft.com/office/drawing/2014/main" xmlns="" id="{DE67CD5A-D2CC-A142-925E-27135E240BB9}"/>
              </a:ext>
            </a:extLst>
          </p:cNvPr>
          <p:cNvSpPr/>
          <p:nvPr/>
        </p:nvSpPr>
        <p:spPr>
          <a:xfrm>
            <a:off x="7386992" y="4449327"/>
            <a:ext cx="301685" cy="369332"/>
          </a:xfrm>
          <a:prstGeom prst="rect">
            <a:avLst/>
          </a:prstGeom>
        </p:spPr>
        <p:txBody>
          <a:bodyPr wrap="none" anchor="ctr">
            <a:spAutoFit/>
          </a:bodyPr>
          <a:lstStyle/>
          <a:p>
            <a:pPr lvl="0" algn="r" defTabSz="914377" fontAlgn="ctr">
              <a:defRPr/>
            </a:pPr>
            <a:r>
              <a:rPr lang="en-IE" b="1" dirty="0">
                <a:solidFill>
                  <a:schemeClr val="bg1"/>
                </a:solidFill>
              </a:rPr>
              <a:t>0</a:t>
            </a:r>
          </a:p>
        </p:txBody>
      </p:sp>
      <p:sp>
        <p:nvSpPr>
          <p:cNvPr id="41" name="Rounded Rectangle 40">
            <a:extLst>
              <a:ext uri="{FF2B5EF4-FFF2-40B4-BE49-F238E27FC236}">
                <a16:creationId xmlns:a16="http://schemas.microsoft.com/office/drawing/2014/main" xmlns="" id="{9FE87DEF-C576-6A4F-A3D5-BF738FCB5F97}"/>
              </a:ext>
            </a:extLst>
          </p:cNvPr>
          <p:cNvSpPr/>
          <p:nvPr/>
        </p:nvSpPr>
        <p:spPr>
          <a:xfrm>
            <a:off x="380706" y="4894252"/>
            <a:ext cx="7488000" cy="4186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a:extLst>
              <a:ext uri="{FF2B5EF4-FFF2-40B4-BE49-F238E27FC236}">
                <a16:creationId xmlns:a16="http://schemas.microsoft.com/office/drawing/2014/main" xmlns="" id="{BCB5F2ED-6FC8-F745-9BE8-9AF70D585195}"/>
              </a:ext>
            </a:extLst>
          </p:cNvPr>
          <p:cNvSpPr/>
          <p:nvPr/>
        </p:nvSpPr>
        <p:spPr>
          <a:xfrm>
            <a:off x="621308" y="4918919"/>
            <a:ext cx="3082703" cy="369332"/>
          </a:xfrm>
          <a:prstGeom prst="rect">
            <a:avLst/>
          </a:prstGeom>
        </p:spPr>
        <p:txBody>
          <a:bodyPr wrap="none" anchor="ctr">
            <a:spAutoFit/>
          </a:bodyPr>
          <a:lstStyle/>
          <a:p>
            <a:pPr fontAlgn="ctr"/>
            <a:r>
              <a:rPr lang="en-IE" b="1" dirty="0">
                <a:solidFill>
                  <a:schemeClr val="accent1"/>
                </a:solidFill>
              </a:rPr>
              <a:t>3.75% of Principal Residence *</a:t>
            </a:r>
          </a:p>
        </p:txBody>
      </p:sp>
      <p:sp>
        <p:nvSpPr>
          <p:cNvPr id="43" name="Rounded Rectangle 42">
            <a:extLst>
              <a:ext uri="{FF2B5EF4-FFF2-40B4-BE49-F238E27FC236}">
                <a16:creationId xmlns:a16="http://schemas.microsoft.com/office/drawing/2014/main" xmlns="" id="{9219F4F3-26B1-EB43-89A0-E02E62B151F4}"/>
              </a:ext>
            </a:extLst>
          </p:cNvPr>
          <p:cNvSpPr/>
          <p:nvPr/>
        </p:nvSpPr>
        <p:spPr>
          <a:xfrm>
            <a:off x="6150948" y="4948121"/>
            <a:ext cx="1656000" cy="3109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a:extLst>
              <a:ext uri="{FF2B5EF4-FFF2-40B4-BE49-F238E27FC236}">
                <a16:creationId xmlns:a16="http://schemas.microsoft.com/office/drawing/2014/main" xmlns="" id="{95B15639-6EE0-0E49-93AC-D8CE12CFCF8D}"/>
              </a:ext>
            </a:extLst>
          </p:cNvPr>
          <p:cNvSpPr/>
          <p:nvPr/>
        </p:nvSpPr>
        <p:spPr>
          <a:xfrm>
            <a:off x="6742585" y="4918919"/>
            <a:ext cx="946092" cy="369332"/>
          </a:xfrm>
          <a:prstGeom prst="rect">
            <a:avLst/>
          </a:prstGeom>
        </p:spPr>
        <p:txBody>
          <a:bodyPr wrap="none" anchor="ctr">
            <a:spAutoFit/>
          </a:bodyPr>
          <a:lstStyle/>
          <a:p>
            <a:pPr algn="r" defTabSz="914377" fontAlgn="ctr">
              <a:defRPr/>
            </a:pPr>
            <a:r>
              <a:rPr lang="en-IE" b="1" dirty="0">
                <a:solidFill>
                  <a:schemeClr val="bg1"/>
                </a:solidFill>
              </a:rPr>
              <a:t>€13,125</a:t>
            </a:r>
          </a:p>
        </p:txBody>
      </p:sp>
      <p:sp>
        <p:nvSpPr>
          <p:cNvPr id="45" name="Rounded Rectangle 44">
            <a:extLst>
              <a:ext uri="{FF2B5EF4-FFF2-40B4-BE49-F238E27FC236}">
                <a16:creationId xmlns:a16="http://schemas.microsoft.com/office/drawing/2014/main" xmlns="" id="{515873AB-90B8-FD41-AC08-828B987D289C}"/>
              </a:ext>
            </a:extLst>
          </p:cNvPr>
          <p:cNvSpPr/>
          <p:nvPr/>
        </p:nvSpPr>
        <p:spPr>
          <a:xfrm>
            <a:off x="380706" y="5585541"/>
            <a:ext cx="7488000" cy="4186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a:extLst>
              <a:ext uri="{FF2B5EF4-FFF2-40B4-BE49-F238E27FC236}">
                <a16:creationId xmlns:a16="http://schemas.microsoft.com/office/drawing/2014/main" xmlns="" id="{DDA84D03-C9EE-F34D-8F2C-841939EE98B4}"/>
              </a:ext>
            </a:extLst>
          </p:cNvPr>
          <p:cNvSpPr/>
          <p:nvPr/>
        </p:nvSpPr>
        <p:spPr>
          <a:xfrm>
            <a:off x="621308" y="5610208"/>
            <a:ext cx="4502964" cy="369332"/>
          </a:xfrm>
          <a:prstGeom prst="rect">
            <a:avLst/>
          </a:prstGeom>
        </p:spPr>
        <p:txBody>
          <a:bodyPr wrap="none" anchor="ctr">
            <a:spAutoFit/>
          </a:bodyPr>
          <a:lstStyle/>
          <a:p>
            <a:pPr fontAlgn="ctr"/>
            <a:r>
              <a:rPr lang="en-IE" b="1" dirty="0"/>
              <a:t>Total Family Yearly Contribution Year 1 / 2 / 3</a:t>
            </a:r>
          </a:p>
        </p:txBody>
      </p:sp>
      <p:sp>
        <p:nvSpPr>
          <p:cNvPr id="47" name="Rounded Rectangle 46">
            <a:extLst>
              <a:ext uri="{FF2B5EF4-FFF2-40B4-BE49-F238E27FC236}">
                <a16:creationId xmlns:a16="http://schemas.microsoft.com/office/drawing/2014/main" xmlns="" id="{DE886321-2651-9849-914B-DAF215A8FE9A}"/>
              </a:ext>
            </a:extLst>
          </p:cNvPr>
          <p:cNvSpPr/>
          <p:nvPr/>
        </p:nvSpPr>
        <p:spPr>
          <a:xfrm>
            <a:off x="6150948" y="5639410"/>
            <a:ext cx="1656000" cy="31092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47">
            <a:extLst>
              <a:ext uri="{FF2B5EF4-FFF2-40B4-BE49-F238E27FC236}">
                <a16:creationId xmlns:a16="http://schemas.microsoft.com/office/drawing/2014/main" xmlns="" id="{EEBE2152-2446-9944-B78F-78FD848E2047}"/>
              </a:ext>
            </a:extLst>
          </p:cNvPr>
          <p:cNvSpPr/>
          <p:nvPr/>
        </p:nvSpPr>
        <p:spPr>
          <a:xfrm>
            <a:off x="6742585" y="5610208"/>
            <a:ext cx="946092" cy="369332"/>
          </a:xfrm>
          <a:prstGeom prst="rect">
            <a:avLst/>
          </a:prstGeom>
        </p:spPr>
        <p:txBody>
          <a:bodyPr wrap="none" anchor="ctr">
            <a:spAutoFit/>
          </a:bodyPr>
          <a:lstStyle/>
          <a:p>
            <a:pPr lvl="0" algn="r" defTabSz="914377" fontAlgn="ctr">
              <a:defRPr/>
            </a:pPr>
            <a:r>
              <a:rPr lang="en-IE" b="1" dirty="0">
                <a:solidFill>
                  <a:schemeClr val="bg1"/>
                </a:solidFill>
              </a:rPr>
              <a:t>€31,445</a:t>
            </a:r>
          </a:p>
        </p:txBody>
      </p:sp>
      <p:sp>
        <p:nvSpPr>
          <p:cNvPr id="49" name="Rounded Rectangle 48">
            <a:extLst>
              <a:ext uri="{FF2B5EF4-FFF2-40B4-BE49-F238E27FC236}">
                <a16:creationId xmlns:a16="http://schemas.microsoft.com/office/drawing/2014/main" xmlns="" id="{EF59FCFB-166B-3042-B452-5F01BD8F835A}"/>
              </a:ext>
            </a:extLst>
          </p:cNvPr>
          <p:cNvSpPr/>
          <p:nvPr/>
        </p:nvSpPr>
        <p:spPr>
          <a:xfrm>
            <a:off x="380706" y="6051940"/>
            <a:ext cx="7488000" cy="4186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a:extLst>
              <a:ext uri="{FF2B5EF4-FFF2-40B4-BE49-F238E27FC236}">
                <a16:creationId xmlns:a16="http://schemas.microsoft.com/office/drawing/2014/main" xmlns="" id="{7FF36A66-CC9C-4843-A020-087B089EA0E8}"/>
              </a:ext>
            </a:extLst>
          </p:cNvPr>
          <p:cNvSpPr/>
          <p:nvPr/>
        </p:nvSpPr>
        <p:spPr>
          <a:xfrm>
            <a:off x="621308" y="6076607"/>
            <a:ext cx="5146665" cy="369332"/>
          </a:xfrm>
          <a:prstGeom prst="rect">
            <a:avLst/>
          </a:prstGeom>
        </p:spPr>
        <p:txBody>
          <a:bodyPr wrap="none" anchor="ctr">
            <a:spAutoFit/>
          </a:bodyPr>
          <a:lstStyle/>
          <a:p>
            <a:pPr fontAlgn="ctr"/>
            <a:r>
              <a:rPr lang="en-IE" b="1" dirty="0"/>
              <a:t>Total Family Yearly Contribution Year 4 and onwards</a:t>
            </a:r>
          </a:p>
        </p:txBody>
      </p:sp>
      <p:sp>
        <p:nvSpPr>
          <p:cNvPr id="51" name="Rounded Rectangle 50">
            <a:extLst>
              <a:ext uri="{FF2B5EF4-FFF2-40B4-BE49-F238E27FC236}">
                <a16:creationId xmlns:a16="http://schemas.microsoft.com/office/drawing/2014/main" xmlns="" id="{7C0F47A5-C973-8A43-997E-C56D2ECF319F}"/>
              </a:ext>
            </a:extLst>
          </p:cNvPr>
          <p:cNvSpPr/>
          <p:nvPr/>
        </p:nvSpPr>
        <p:spPr>
          <a:xfrm>
            <a:off x="6150948" y="6105809"/>
            <a:ext cx="1656000" cy="31092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a:extLst>
              <a:ext uri="{FF2B5EF4-FFF2-40B4-BE49-F238E27FC236}">
                <a16:creationId xmlns:a16="http://schemas.microsoft.com/office/drawing/2014/main" xmlns="" id="{988291FD-95E2-6E4F-B7E8-BE3628CA5B85}"/>
              </a:ext>
            </a:extLst>
          </p:cNvPr>
          <p:cNvSpPr/>
          <p:nvPr/>
        </p:nvSpPr>
        <p:spPr>
          <a:xfrm>
            <a:off x="6742585" y="6076607"/>
            <a:ext cx="946092" cy="369332"/>
          </a:xfrm>
          <a:prstGeom prst="rect">
            <a:avLst/>
          </a:prstGeom>
        </p:spPr>
        <p:txBody>
          <a:bodyPr wrap="none" anchor="ctr">
            <a:spAutoFit/>
          </a:bodyPr>
          <a:lstStyle/>
          <a:p>
            <a:pPr lvl="0" algn="r" defTabSz="914377" fontAlgn="ctr">
              <a:defRPr/>
            </a:pPr>
            <a:r>
              <a:rPr lang="en-IE" b="1" dirty="0">
                <a:solidFill>
                  <a:schemeClr val="bg1"/>
                </a:solidFill>
              </a:rPr>
              <a:t>€18,320</a:t>
            </a:r>
          </a:p>
        </p:txBody>
      </p:sp>
      <p:pic>
        <p:nvPicPr>
          <p:cNvPr id="53" name="Content Placeholder 6">
            <a:extLst>
              <a:ext uri="{FF2B5EF4-FFF2-40B4-BE49-F238E27FC236}">
                <a16:creationId xmlns:a16="http://schemas.microsoft.com/office/drawing/2014/main" xmlns="" id="{546B4AF4-4D44-3F45-B53D-498691260EF7}"/>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7355236" y="389754"/>
            <a:ext cx="478373" cy="710606"/>
          </a:xfrm>
          <a:prstGeom prst="rect">
            <a:avLst/>
          </a:prstGeom>
        </p:spPr>
      </p:pic>
      <p:pic>
        <p:nvPicPr>
          <p:cNvPr id="54" name="Picture 53">
            <a:extLst>
              <a:ext uri="{FF2B5EF4-FFF2-40B4-BE49-F238E27FC236}">
                <a16:creationId xmlns:a16="http://schemas.microsoft.com/office/drawing/2014/main" xmlns="" id="{65281B2D-1B56-3845-9DF9-61A0C5F97883}"/>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6827023" y="438288"/>
            <a:ext cx="478374" cy="662071"/>
          </a:xfrm>
          <a:prstGeom prst="rect">
            <a:avLst/>
          </a:prstGeom>
        </p:spPr>
      </p:pic>
    </p:spTree>
    <p:extLst>
      <p:ext uri="{BB962C8B-B14F-4D97-AF65-F5344CB8AC3E}">
        <p14:creationId xmlns:p14="http://schemas.microsoft.com/office/powerpoint/2010/main" val="267249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27">
            <a:extLst>
              <a:ext uri="{FF2B5EF4-FFF2-40B4-BE49-F238E27FC236}">
                <a16:creationId xmlns:a16="http://schemas.microsoft.com/office/drawing/2014/main" xmlns="" id="{D0091601-D638-4E43-8F49-533AAA826B81}"/>
              </a:ext>
            </a:extLst>
          </p:cNvPr>
          <p:cNvSpPr/>
          <p:nvPr/>
        </p:nvSpPr>
        <p:spPr>
          <a:xfrm>
            <a:off x="8259177" y="86777"/>
            <a:ext cx="3832476" cy="6684441"/>
          </a:xfrm>
          <a:prstGeom prst="round1Rect">
            <a:avLst>
              <a:gd name="adj" fmla="val 245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endParaRPr>
          </a:p>
        </p:txBody>
      </p:sp>
      <p:sp>
        <p:nvSpPr>
          <p:cNvPr id="11" name="Round Single Corner of Rectangle 10">
            <a:extLst>
              <a:ext uri="{FF2B5EF4-FFF2-40B4-BE49-F238E27FC236}">
                <a16:creationId xmlns:a16="http://schemas.microsoft.com/office/drawing/2014/main" xmlns="" id="{C0878DAB-FE8E-F04B-B2A8-CC8D30925BD2}"/>
              </a:ext>
            </a:extLst>
          </p:cNvPr>
          <p:cNvSpPr/>
          <p:nvPr/>
        </p:nvSpPr>
        <p:spPr>
          <a:xfrm rot="10800000">
            <a:off x="100346" y="86780"/>
            <a:ext cx="8065084" cy="6684440"/>
          </a:xfrm>
          <a:prstGeom prst="round1Rect">
            <a:avLst>
              <a:gd name="adj" fmla="val 0"/>
            </a:avLst>
          </a:prstGeom>
          <a:blipFill dpi="0" rotWithShape="0">
            <a:blip r:embed="rId3"/>
            <a:srcRect/>
            <a:stretch>
              <a:fillRect l="-49450" t="-8974" b="-131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 Single Corner of Rectangle 15">
            <a:extLst>
              <a:ext uri="{FF2B5EF4-FFF2-40B4-BE49-F238E27FC236}">
                <a16:creationId xmlns:a16="http://schemas.microsoft.com/office/drawing/2014/main" xmlns="" id="{196C1B74-E9C2-BD4C-BE63-E690F1930ADE}"/>
              </a:ext>
            </a:extLst>
          </p:cNvPr>
          <p:cNvSpPr/>
          <p:nvPr/>
        </p:nvSpPr>
        <p:spPr>
          <a:xfrm rot="10800000">
            <a:off x="100345" y="86780"/>
            <a:ext cx="8065086" cy="6684440"/>
          </a:xfrm>
          <a:prstGeom prst="round1Rect">
            <a:avLst>
              <a:gd name="adj" fmla="val 0"/>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Content Placeholder 5">
            <a:extLst>
              <a:ext uri="{FF2B5EF4-FFF2-40B4-BE49-F238E27FC236}">
                <a16:creationId xmlns:a16="http://schemas.microsoft.com/office/drawing/2014/main" xmlns="" id="{67133449-2F19-B94F-AF54-8255F1931BE1}"/>
              </a:ext>
            </a:extLst>
          </p:cNvPr>
          <p:cNvSpPr txBox="1">
            <a:spLocks/>
          </p:cNvSpPr>
          <p:nvPr/>
        </p:nvSpPr>
        <p:spPr>
          <a:xfrm>
            <a:off x="8340224" y="1688951"/>
            <a:ext cx="3542046" cy="4261386"/>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8125" lvl="1" indent="-222250">
              <a:spcBef>
                <a:spcPts val="1200"/>
              </a:spcBef>
              <a:spcAft>
                <a:spcPts val="1200"/>
              </a:spcAft>
              <a:buFont typeface="Arial" panose="020B0604020202020204" pitchFamily="34" charset="0"/>
              <a:buChar char="•"/>
            </a:pPr>
            <a:r>
              <a:rPr lang="en-IE" sz="2400" dirty="0">
                <a:solidFill>
                  <a:schemeClr val="bg1"/>
                </a:solidFill>
              </a:rPr>
              <a:t>Applicants income exceeds cost of  nursing home(€52k)</a:t>
            </a:r>
          </a:p>
          <a:p>
            <a:pPr marL="238125" lvl="1" indent="-222250">
              <a:spcBef>
                <a:spcPts val="1200"/>
              </a:spcBef>
              <a:spcAft>
                <a:spcPts val="1200"/>
              </a:spcAft>
              <a:buFont typeface="Arial" panose="020B0604020202020204" pitchFamily="34" charset="0"/>
              <a:buChar char="•"/>
            </a:pPr>
            <a:r>
              <a:rPr lang="en-IE" sz="2400" dirty="0">
                <a:solidFill>
                  <a:schemeClr val="bg1"/>
                </a:solidFill>
              </a:rPr>
              <a:t>Too late to gift as HSE “look back” 5 years</a:t>
            </a:r>
          </a:p>
          <a:p>
            <a:pPr marL="238125" lvl="1" indent="-222250">
              <a:spcBef>
                <a:spcPts val="1200"/>
              </a:spcBef>
              <a:spcAft>
                <a:spcPts val="1200"/>
              </a:spcAft>
              <a:buFont typeface="Arial" panose="020B0604020202020204" pitchFamily="34" charset="0"/>
              <a:buChar char="•"/>
            </a:pPr>
            <a:r>
              <a:rPr lang="en-IE" sz="2400" dirty="0">
                <a:solidFill>
                  <a:schemeClr val="bg1"/>
                </a:solidFill>
              </a:rPr>
              <a:t>If Assets/Cash rich then Fair Deal is punitive and unlikely to be used</a:t>
            </a:r>
          </a:p>
        </p:txBody>
      </p:sp>
      <p:sp>
        <p:nvSpPr>
          <p:cNvPr id="20" name="Title 1">
            <a:extLst>
              <a:ext uri="{FF2B5EF4-FFF2-40B4-BE49-F238E27FC236}">
                <a16:creationId xmlns:a16="http://schemas.microsoft.com/office/drawing/2014/main" xmlns="" id="{7066ADF2-F3BE-2C4D-9BFC-EE3FB0C2931D}"/>
              </a:ext>
            </a:extLst>
          </p:cNvPr>
          <p:cNvSpPr>
            <a:spLocks noGrp="1"/>
          </p:cNvSpPr>
          <p:nvPr>
            <p:ph type="title"/>
          </p:nvPr>
        </p:nvSpPr>
        <p:spPr>
          <a:xfrm>
            <a:off x="245562" y="147272"/>
            <a:ext cx="7582985" cy="1143000"/>
          </a:xfrm>
        </p:spPr>
        <p:txBody>
          <a:bodyPr>
            <a:noAutofit/>
          </a:bodyPr>
          <a:lstStyle/>
          <a:p>
            <a:pPr algn="l"/>
            <a:r>
              <a:rPr lang="en-IE" sz="3600" b="1" dirty="0">
                <a:solidFill>
                  <a:schemeClr val="bg1"/>
                </a:solidFill>
              </a:rPr>
              <a:t>Example 2</a:t>
            </a:r>
            <a:r>
              <a:rPr lang="en-IE" sz="3600" dirty="0">
                <a:solidFill>
                  <a:schemeClr val="bg1"/>
                </a:solidFill>
              </a:rPr>
              <a:t/>
            </a:r>
            <a:br>
              <a:rPr lang="en-IE" sz="3600" dirty="0">
                <a:solidFill>
                  <a:schemeClr val="bg1"/>
                </a:solidFill>
              </a:rPr>
            </a:br>
            <a:r>
              <a:rPr lang="en-IE" sz="2600" b="1" dirty="0">
                <a:solidFill>
                  <a:schemeClr val="bg1"/>
                </a:solidFill>
              </a:rPr>
              <a:t>Married couple </a:t>
            </a:r>
            <a:r>
              <a:rPr lang="en-IE" sz="2600" dirty="0">
                <a:solidFill>
                  <a:schemeClr val="bg1"/>
                </a:solidFill>
              </a:rPr>
              <a:t>- One needs </a:t>
            </a:r>
            <a:r>
              <a:rPr lang="en-IE" sz="2600" dirty="0">
                <a:solidFill>
                  <a:schemeClr val="bg1"/>
                </a:solidFill>
              </a:rPr>
              <a:t>l</a:t>
            </a:r>
            <a:r>
              <a:rPr lang="en-IE" sz="2600" dirty="0" smtClean="0">
                <a:solidFill>
                  <a:schemeClr val="bg1"/>
                </a:solidFill>
              </a:rPr>
              <a:t>ong-term </a:t>
            </a:r>
            <a:r>
              <a:rPr lang="en-IE" sz="2600" dirty="0">
                <a:solidFill>
                  <a:schemeClr val="bg1"/>
                </a:solidFill>
              </a:rPr>
              <a:t>care </a:t>
            </a:r>
          </a:p>
        </p:txBody>
      </p:sp>
      <p:graphicFrame>
        <p:nvGraphicFramePr>
          <p:cNvPr id="22" name="Content Placeholder 6">
            <a:extLst>
              <a:ext uri="{FF2B5EF4-FFF2-40B4-BE49-F238E27FC236}">
                <a16:creationId xmlns:a16="http://schemas.microsoft.com/office/drawing/2014/main" xmlns="" id="{056E8F50-8E6B-394D-A313-FDFFBBCC9E96}"/>
              </a:ext>
            </a:extLst>
          </p:cNvPr>
          <p:cNvGraphicFramePr>
            <a:graphicFrameLocks/>
          </p:cNvGraphicFramePr>
          <p:nvPr>
            <p:extLst>
              <p:ext uri="{D42A27DB-BD31-4B8C-83A1-F6EECF244321}">
                <p14:modId xmlns:p14="http://schemas.microsoft.com/office/powerpoint/2010/main" val="788174552"/>
              </p:ext>
            </p:extLst>
          </p:nvPr>
        </p:nvGraphicFramePr>
        <p:xfrm>
          <a:off x="422296" y="1599994"/>
          <a:ext cx="7379368" cy="1987530"/>
        </p:xfrm>
        <a:graphic>
          <a:graphicData uri="http://schemas.openxmlformats.org/drawingml/2006/table">
            <a:tbl>
              <a:tblPr/>
              <a:tblGrid>
                <a:gridCol w="5245768">
                  <a:extLst>
                    <a:ext uri="{9D8B030D-6E8A-4147-A177-3AD203B41FA5}">
                      <a16:colId xmlns:a16="http://schemas.microsoft.com/office/drawing/2014/main" xmlns="" val="1528451805"/>
                    </a:ext>
                  </a:extLst>
                </a:gridCol>
                <a:gridCol w="2133600">
                  <a:extLst>
                    <a:ext uri="{9D8B030D-6E8A-4147-A177-3AD203B41FA5}">
                      <a16:colId xmlns:a16="http://schemas.microsoft.com/office/drawing/2014/main" xmlns="" val="2083334179"/>
                    </a:ext>
                  </a:extLst>
                </a:gridCol>
              </a:tblGrid>
              <a:tr h="331255">
                <a:tc>
                  <a:txBody>
                    <a:bodyPr/>
                    <a:lstStyle/>
                    <a:p>
                      <a:pPr algn="l" fontAlgn="t"/>
                      <a:r>
                        <a:rPr lang="en-IE" sz="1800" dirty="0">
                          <a:solidFill>
                            <a:schemeClr val="bg1"/>
                          </a:solidFill>
                          <a:effectLst/>
                        </a:rPr>
                        <a:t>Contributory Pension</a:t>
                      </a:r>
                    </a:p>
                  </a:txBody>
                  <a:tcPr marL="19561" marR="19561" marT="19561" marB="19561">
                    <a:lnL>
                      <a:noFill/>
                    </a:lnL>
                    <a:lnR>
                      <a:noFill/>
                    </a:lnR>
                    <a:lnT>
                      <a:noFill/>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€12,900</a:t>
                      </a:r>
                    </a:p>
                  </a:txBody>
                  <a:tcPr marL="19561" marR="19561" marT="19561" marB="19561">
                    <a:lnL>
                      <a:noFill/>
                    </a:lnL>
                    <a:lnR>
                      <a:noFill/>
                    </a:lnR>
                    <a:lnT>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4257916325"/>
                  </a:ext>
                </a:extLst>
              </a:tr>
              <a:tr h="331255">
                <a:tc>
                  <a:txBody>
                    <a:bodyPr/>
                    <a:lstStyle/>
                    <a:p>
                      <a:pPr algn="l" fontAlgn="t"/>
                      <a:r>
                        <a:rPr lang="en-IE" sz="1800" dirty="0">
                          <a:solidFill>
                            <a:schemeClr val="bg1"/>
                          </a:solidFill>
                          <a:effectLst/>
                        </a:rPr>
                        <a:t>Contributory Pension-Spouse</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a:t>
                      </a:r>
                      <a:r>
                        <a:rPr lang="en-IE" sz="1800" dirty="0" smtClean="0">
                          <a:solidFill>
                            <a:schemeClr val="bg1"/>
                          </a:solidFill>
                          <a:effectLst/>
                        </a:rPr>
                        <a:t>12,900</a:t>
                      </a:r>
                      <a:endParaRPr lang="en-IE" sz="1800" dirty="0">
                        <a:solidFill>
                          <a:schemeClr val="bg1"/>
                        </a:solidFill>
                        <a:effectLst/>
                      </a:endParaRP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088397447"/>
                  </a:ext>
                </a:extLst>
              </a:tr>
              <a:tr h="331255">
                <a:tc>
                  <a:txBody>
                    <a:bodyPr/>
                    <a:lstStyle/>
                    <a:p>
                      <a:pPr algn="l" fontAlgn="t"/>
                      <a:r>
                        <a:rPr lang="en-IE" sz="1800" dirty="0">
                          <a:solidFill>
                            <a:schemeClr val="bg1"/>
                          </a:solidFill>
                          <a:effectLst/>
                        </a:rPr>
                        <a:t>Private Pension Income</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€65,000</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3786908853"/>
                  </a:ext>
                </a:extLst>
              </a:tr>
              <a:tr h="331255">
                <a:tc>
                  <a:txBody>
                    <a:bodyPr/>
                    <a:lstStyle/>
                    <a:p>
                      <a:pPr algn="l" fontAlgn="t"/>
                      <a:r>
                        <a:rPr lang="en-IE" sz="1800">
                          <a:solidFill>
                            <a:schemeClr val="bg1"/>
                          </a:solidFill>
                          <a:effectLst/>
                        </a:rPr>
                        <a:t>Savings</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€60,000</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466708987"/>
                  </a:ext>
                </a:extLst>
              </a:tr>
              <a:tr h="331255">
                <a:tc>
                  <a:txBody>
                    <a:bodyPr/>
                    <a:lstStyle/>
                    <a:p>
                      <a:pPr algn="l" fontAlgn="t"/>
                      <a:r>
                        <a:rPr lang="en-IE" sz="1800" dirty="0">
                          <a:solidFill>
                            <a:schemeClr val="bg1"/>
                          </a:solidFill>
                          <a:effectLst/>
                        </a:rPr>
                        <a:t>Investments</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t"/>
                      <a:r>
                        <a:rPr lang="en-IE" sz="1800" dirty="0">
                          <a:solidFill>
                            <a:schemeClr val="bg1"/>
                          </a:solidFill>
                          <a:effectLst/>
                        </a:rPr>
                        <a:t>€300,000</a:t>
                      </a:r>
                    </a:p>
                  </a:txBody>
                  <a:tcPr marL="19561" marR="19561" marT="19561" marB="19561">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295887215"/>
                  </a:ext>
                </a:extLst>
              </a:tr>
              <a:tr h="331255">
                <a:tc>
                  <a:txBody>
                    <a:bodyPr/>
                    <a:lstStyle/>
                    <a:p>
                      <a:pPr algn="l" fontAlgn="t"/>
                      <a:r>
                        <a:rPr lang="en-IE" sz="1800">
                          <a:solidFill>
                            <a:schemeClr val="bg1"/>
                          </a:solidFill>
                          <a:effectLst/>
                        </a:rPr>
                        <a:t>Family Home</a:t>
                      </a:r>
                    </a:p>
                  </a:txBody>
                  <a:tcPr marL="19561" marR="19561" marT="19561" marB="19561">
                    <a:lnL>
                      <a:noFill/>
                    </a:lnL>
                    <a:lnR>
                      <a:noFill/>
                    </a:lnR>
                    <a:lnT w="12700" cap="flat" cmpd="sng" algn="ctr">
                      <a:solidFill>
                        <a:schemeClr val="bg1"/>
                      </a:solidFill>
                      <a:prstDash val="solid"/>
                      <a:round/>
                      <a:headEnd type="none" w="med" len="med"/>
                      <a:tailEnd type="none" w="med" len="med"/>
                    </a:lnT>
                    <a:lnB w="4763" cap="flat" cmpd="sng" algn="ctr">
                      <a:solidFill>
                        <a:srgbClr val="DDDDDD"/>
                      </a:solidFill>
                      <a:prstDash val="solid"/>
                      <a:round/>
                      <a:headEnd type="none" w="med" len="med"/>
                      <a:tailEnd type="none" w="med" len="med"/>
                    </a:lnB>
                    <a:noFill/>
                  </a:tcPr>
                </a:tc>
                <a:tc>
                  <a:txBody>
                    <a:bodyPr/>
                    <a:lstStyle/>
                    <a:p>
                      <a:pPr algn="r" fontAlgn="t"/>
                      <a:r>
                        <a:rPr lang="en-IE" sz="1800" dirty="0">
                          <a:solidFill>
                            <a:schemeClr val="bg1"/>
                          </a:solidFill>
                          <a:effectLst/>
                        </a:rPr>
                        <a:t>€1,000,000</a:t>
                      </a:r>
                    </a:p>
                  </a:txBody>
                  <a:tcPr marL="19561" marR="19561" marT="19561" marB="19561">
                    <a:lnL>
                      <a:noFill/>
                    </a:lnL>
                    <a:lnR>
                      <a:noFill/>
                    </a:lnR>
                    <a:lnT w="12700" cap="flat" cmpd="sng" algn="ctr">
                      <a:solidFill>
                        <a:schemeClr val="bg1"/>
                      </a:solidFill>
                      <a:prstDash val="solid"/>
                      <a:round/>
                      <a:headEnd type="none" w="med" len="med"/>
                      <a:tailEnd type="none" w="med" len="med"/>
                    </a:lnT>
                    <a:lnB w="4763"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xmlns="" val="739917578"/>
                  </a:ext>
                </a:extLst>
              </a:tr>
            </a:tbl>
          </a:graphicData>
        </a:graphic>
      </p:graphicFrame>
      <p:sp>
        <p:nvSpPr>
          <p:cNvPr id="29" name="Rounded Rectangle 28">
            <a:extLst>
              <a:ext uri="{FF2B5EF4-FFF2-40B4-BE49-F238E27FC236}">
                <a16:creationId xmlns:a16="http://schemas.microsoft.com/office/drawing/2014/main" xmlns="" id="{A7E0EBF6-8192-3C4F-A915-907B30D056E8}"/>
              </a:ext>
            </a:extLst>
          </p:cNvPr>
          <p:cNvSpPr/>
          <p:nvPr/>
        </p:nvSpPr>
        <p:spPr>
          <a:xfrm>
            <a:off x="380706" y="3955069"/>
            <a:ext cx="7488000" cy="4186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a:extLst>
              <a:ext uri="{FF2B5EF4-FFF2-40B4-BE49-F238E27FC236}">
                <a16:creationId xmlns:a16="http://schemas.microsoft.com/office/drawing/2014/main" xmlns="" id="{E326F837-B1A0-4640-88DB-136C16770230}"/>
              </a:ext>
            </a:extLst>
          </p:cNvPr>
          <p:cNvSpPr/>
          <p:nvPr/>
        </p:nvSpPr>
        <p:spPr>
          <a:xfrm>
            <a:off x="621308" y="3979736"/>
            <a:ext cx="1595758" cy="369332"/>
          </a:xfrm>
          <a:prstGeom prst="rect">
            <a:avLst/>
          </a:prstGeom>
        </p:spPr>
        <p:txBody>
          <a:bodyPr wrap="none" anchor="ctr">
            <a:spAutoFit/>
          </a:bodyPr>
          <a:lstStyle/>
          <a:p>
            <a:pPr fontAlgn="ctr"/>
            <a:r>
              <a:rPr lang="en-IE" b="1" dirty="0">
                <a:solidFill>
                  <a:schemeClr val="accent1"/>
                </a:solidFill>
              </a:rPr>
              <a:t>40% of Income</a:t>
            </a:r>
          </a:p>
        </p:txBody>
      </p:sp>
      <p:sp>
        <p:nvSpPr>
          <p:cNvPr id="31" name="Rounded Rectangle 30">
            <a:extLst>
              <a:ext uri="{FF2B5EF4-FFF2-40B4-BE49-F238E27FC236}">
                <a16:creationId xmlns:a16="http://schemas.microsoft.com/office/drawing/2014/main" xmlns="" id="{97A18296-4C86-7D49-8479-9142990344C8}"/>
              </a:ext>
            </a:extLst>
          </p:cNvPr>
          <p:cNvSpPr/>
          <p:nvPr/>
        </p:nvSpPr>
        <p:spPr>
          <a:xfrm>
            <a:off x="6150948" y="4008938"/>
            <a:ext cx="1656000" cy="3109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xmlns="" id="{3D6AAFA5-095A-244F-9E20-76DDAAE3D1D0}"/>
              </a:ext>
            </a:extLst>
          </p:cNvPr>
          <p:cNvSpPr/>
          <p:nvPr/>
        </p:nvSpPr>
        <p:spPr>
          <a:xfrm>
            <a:off x="6742584" y="3979736"/>
            <a:ext cx="946093" cy="369332"/>
          </a:xfrm>
          <a:prstGeom prst="rect">
            <a:avLst/>
          </a:prstGeom>
        </p:spPr>
        <p:txBody>
          <a:bodyPr wrap="none" anchor="ctr">
            <a:spAutoFit/>
          </a:bodyPr>
          <a:lstStyle/>
          <a:p>
            <a:pPr algn="r" defTabSz="914377" fontAlgn="ctr">
              <a:defRPr/>
            </a:pPr>
            <a:r>
              <a:rPr lang="en-IE" b="1" dirty="0">
                <a:solidFill>
                  <a:schemeClr val="bg1"/>
                </a:solidFill>
              </a:rPr>
              <a:t>€</a:t>
            </a:r>
            <a:r>
              <a:rPr lang="en-IE" b="1" dirty="0" smtClean="0">
                <a:solidFill>
                  <a:schemeClr val="bg1"/>
                </a:solidFill>
              </a:rPr>
              <a:t>36,320</a:t>
            </a:r>
            <a:endParaRPr lang="en-IE" b="1" dirty="0">
              <a:solidFill>
                <a:schemeClr val="bg1"/>
              </a:solidFill>
            </a:endParaRPr>
          </a:p>
        </p:txBody>
      </p:sp>
      <p:sp>
        <p:nvSpPr>
          <p:cNvPr id="37" name="Rounded Rectangle 36">
            <a:extLst>
              <a:ext uri="{FF2B5EF4-FFF2-40B4-BE49-F238E27FC236}">
                <a16:creationId xmlns:a16="http://schemas.microsoft.com/office/drawing/2014/main" xmlns="" id="{8F42D2DC-6D79-674A-AD07-FA3CD128B6F5}"/>
              </a:ext>
            </a:extLst>
          </p:cNvPr>
          <p:cNvSpPr/>
          <p:nvPr/>
        </p:nvSpPr>
        <p:spPr>
          <a:xfrm>
            <a:off x="380706" y="4424661"/>
            <a:ext cx="7488000" cy="4186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a:extLst>
              <a:ext uri="{FF2B5EF4-FFF2-40B4-BE49-F238E27FC236}">
                <a16:creationId xmlns:a16="http://schemas.microsoft.com/office/drawing/2014/main" xmlns="" id="{925DDFD0-81A5-0140-850B-8C65907A15FC}"/>
              </a:ext>
            </a:extLst>
          </p:cNvPr>
          <p:cNvSpPr/>
          <p:nvPr/>
        </p:nvSpPr>
        <p:spPr>
          <a:xfrm>
            <a:off x="621308" y="4449327"/>
            <a:ext cx="3260829" cy="369332"/>
          </a:xfrm>
          <a:prstGeom prst="rect">
            <a:avLst/>
          </a:prstGeom>
        </p:spPr>
        <p:txBody>
          <a:bodyPr wrap="none" anchor="ctr">
            <a:spAutoFit/>
          </a:bodyPr>
          <a:lstStyle/>
          <a:p>
            <a:pPr fontAlgn="ctr"/>
            <a:r>
              <a:rPr lang="en-IE" b="1" dirty="0">
                <a:solidFill>
                  <a:schemeClr val="accent1"/>
                </a:solidFill>
              </a:rPr>
              <a:t>3.75% of Cash Assets (less €72K)</a:t>
            </a:r>
          </a:p>
        </p:txBody>
      </p:sp>
      <p:sp>
        <p:nvSpPr>
          <p:cNvPr id="39" name="Rounded Rectangle 38">
            <a:extLst>
              <a:ext uri="{FF2B5EF4-FFF2-40B4-BE49-F238E27FC236}">
                <a16:creationId xmlns:a16="http://schemas.microsoft.com/office/drawing/2014/main" xmlns="" id="{95009BB1-0DA7-E94E-828C-4B94FEA3C89A}"/>
              </a:ext>
            </a:extLst>
          </p:cNvPr>
          <p:cNvSpPr/>
          <p:nvPr/>
        </p:nvSpPr>
        <p:spPr>
          <a:xfrm>
            <a:off x="6150948" y="4478529"/>
            <a:ext cx="1656000" cy="3109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ectangle 39">
            <a:extLst>
              <a:ext uri="{FF2B5EF4-FFF2-40B4-BE49-F238E27FC236}">
                <a16:creationId xmlns:a16="http://schemas.microsoft.com/office/drawing/2014/main" xmlns="" id="{DE67CD5A-D2CC-A142-925E-27135E240BB9}"/>
              </a:ext>
            </a:extLst>
          </p:cNvPr>
          <p:cNvSpPr/>
          <p:nvPr/>
        </p:nvSpPr>
        <p:spPr>
          <a:xfrm>
            <a:off x="6742584" y="4449327"/>
            <a:ext cx="946093" cy="369332"/>
          </a:xfrm>
          <a:prstGeom prst="rect">
            <a:avLst/>
          </a:prstGeom>
        </p:spPr>
        <p:txBody>
          <a:bodyPr wrap="none" anchor="ctr">
            <a:spAutoFit/>
          </a:bodyPr>
          <a:lstStyle/>
          <a:p>
            <a:pPr lvl="0" algn="r" defTabSz="914377" fontAlgn="ctr">
              <a:defRPr/>
            </a:pPr>
            <a:r>
              <a:rPr lang="en-IE" b="1" dirty="0">
                <a:solidFill>
                  <a:schemeClr val="bg1"/>
                </a:solidFill>
              </a:rPr>
              <a:t>€10,800</a:t>
            </a:r>
          </a:p>
        </p:txBody>
      </p:sp>
      <p:sp>
        <p:nvSpPr>
          <p:cNvPr id="41" name="Rounded Rectangle 40">
            <a:extLst>
              <a:ext uri="{FF2B5EF4-FFF2-40B4-BE49-F238E27FC236}">
                <a16:creationId xmlns:a16="http://schemas.microsoft.com/office/drawing/2014/main" xmlns="" id="{9FE87DEF-C576-6A4F-A3D5-BF738FCB5F97}"/>
              </a:ext>
            </a:extLst>
          </p:cNvPr>
          <p:cNvSpPr/>
          <p:nvPr/>
        </p:nvSpPr>
        <p:spPr>
          <a:xfrm>
            <a:off x="380706" y="4894252"/>
            <a:ext cx="7488000" cy="4186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a:extLst>
              <a:ext uri="{FF2B5EF4-FFF2-40B4-BE49-F238E27FC236}">
                <a16:creationId xmlns:a16="http://schemas.microsoft.com/office/drawing/2014/main" xmlns="" id="{BCB5F2ED-6FC8-F745-9BE8-9AF70D585195}"/>
              </a:ext>
            </a:extLst>
          </p:cNvPr>
          <p:cNvSpPr/>
          <p:nvPr/>
        </p:nvSpPr>
        <p:spPr>
          <a:xfrm>
            <a:off x="621308" y="4918919"/>
            <a:ext cx="3082703" cy="369332"/>
          </a:xfrm>
          <a:prstGeom prst="rect">
            <a:avLst/>
          </a:prstGeom>
        </p:spPr>
        <p:txBody>
          <a:bodyPr wrap="none" anchor="ctr">
            <a:spAutoFit/>
          </a:bodyPr>
          <a:lstStyle/>
          <a:p>
            <a:pPr fontAlgn="ctr"/>
            <a:r>
              <a:rPr lang="en-IE" b="1" dirty="0">
                <a:solidFill>
                  <a:schemeClr val="accent1"/>
                </a:solidFill>
              </a:rPr>
              <a:t>3.75% of Principal Residence *</a:t>
            </a:r>
          </a:p>
        </p:txBody>
      </p:sp>
      <p:sp>
        <p:nvSpPr>
          <p:cNvPr id="43" name="Rounded Rectangle 42">
            <a:extLst>
              <a:ext uri="{FF2B5EF4-FFF2-40B4-BE49-F238E27FC236}">
                <a16:creationId xmlns:a16="http://schemas.microsoft.com/office/drawing/2014/main" xmlns="" id="{9219F4F3-26B1-EB43-89A0-E02E62B151F4}"/>
              </a:ext>
            </a:extLst>
          </p:cNvPr>
          <p:cNvSpPr/>
          <p:nvPr/>
        </p:nvSpPr>
        <p:spPr>
          <a:xfrm>
            <a:off x="6150948" y="4948121"/>
            <a:ext cx="1656000" cy="3109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a:extLst>
              <a:ext uri="{FF2B5EF4-FFF2-40B4-BE49-F238E27FC236}">
                <a16:creationId xmlns:a16="http://schemas.microsoft.com/office/drawing/2014/main" xmlns="" id="{95B15639-6EE0-0E49-93AC-D8CE12CFCF8D}"/>
              </a:ext>
            </a:extLst>
          </p:cNvPr>
          <p:cNvSpPr/>
          <p:nvPr/>
        </p:nvSpPr>
        <p:spPr>
          <a:xfrm>
            <a:off x="6742585" y="4918919"/>
            <a:ext cx="946092" cy="369332"/>
          </a:xfrm>
          <a:prstGeom prst="rect">
            <a:avLst/>
          </a:prstGeom>
        </p:spPr>
        <p:txBody>
          <a:bodyPr wrap="none" anchor="ctr">
            <a:spAutoFit/>
          </a:bodyPr>
          <a:lstStyle/>
          <a:p>
            <a:pPr algn="r" defTabSz="914377" fontAlgn="ctr">
              <a:defRPr/>
            </a:pPr>
            <a:r>
              <a:rPr lang="en-IE" b="1" dirty="0">
                <a:solidFill>
                  <a:schemeClr val="bg1"/>
                </a:solidFill>
              </a:rPr>
              <a:t>€37,500</a:t>
            </a:r>
          </a:p>
        </p:txBody>
      </p:sp>
      <p:sp>
        <p:nvSpPr>
          <p:cNvPr id="49" name="Rounded Rectangle 48">
            <a:extLst>
              <a:ext uri="{FF2B5EF4-FFF2-40B4-BE49-F238E27FC236}">
                <a16:creationId xmlns:a16="http://schemas.microsoft.com/office/drawing/2014/main" xmlns="" id="{EF59FCFB-166B-3042-B452-5F01BD8F835A}"/>
              </a:ext>
            </a:extLst>
          </p:cNvPr>
          <p:cNvSpPr/>
          <p:nvPr/>
        </p:nvSpPr>
        <p:spPr>
          <a:xfrm>
            <a:off x="380706" y="6051940"/>
            <a:ext cx="7488000" cy="41866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49">
            <a:extLst>
              <a:ext uri="{FF2B5EF4-FFF2-40B4-BE49-F238E27FC236}">
                <a16:creationId xmlns:a16="http://schemas.microsoft.com/office/drawing/2014/main" xmlns="" id="{7FF36A66-CC9C-4843-A020-087B089EA0E8}"/>
              </a:ext>
            </a:extLst>
          </p:cNvPr>
          <p:cNvSpPr/>
          <p:nvPr/>
        </p:nvSpPr>
        <p:spPr>
          <a:xfrm>
            <a:off x="621308" y="6076607"/>
            <a:ext cx="3222998" cy="369332"/>
          </a:xfrm>
          <a:prstGeom prst="rect">
            <a:avLst/>
          </a:prstGeom>
        </p:spPr>
        <p:txBody>
          <a:bodyPr wrap="none" anchor="ctr">
            <a:spAutoFit/>
          </a:bodyPr>
          <a:lstStyle/>
          <a:p>
            <a:pPr fontAlgn="ctr"/>
            <a:r>
              <a:rPr lang="en-IE" b="1" dirty="0"/>
              <a:t>Total Family Yearly Contribution</a:t>
            </a:r>
          </a:p>
        </p:txBody>
      </p:sp>
      <p:sp>
        <p:nvSpPr>
          <p:cNvPr id="51" name="Rounded Rectangle 50">
            <a:extLst>
              <a:ext uri="{FF2B5EF4-FFF2-40B4-BE49-F238E27FC236}">
                <a16:creationId xmlns:a16="http://schemas.microsoft.com/office/drawing/2014/main" xmlns="" id="{7C0F47A5-C973-8A43-997E-C56D2ECF319F}"/>
              </a:ext>
            </a:extLst>
          </p:cNvPr>
          <p:cNvSpPr/>
          <p:nvPr/>
        </p:nvSpPr>
        <p:spPr>
          <a:xfrm>
            <a:off x="6150948" y="6105809"/>
            <a:ext cx="1656000" cy="31092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ectangle 51">
            <a:extLst>
              <a:ext uri="{FF2B5EF4-FFF2-40B4-BE49-F238E27FC236}">
                <a16:creationId xmlns:a16="http://schemas.microsoft.com/office/drawing/2014/main" xmlns="" id="{988291FD-95E2-6E4F-B7E8-BE3628CA5B85}"/>
              </a:ext>
            </a:extLst>
          </p:cNvPr>
          <p:cNvSpPr/>
          <p:nvPr/>
        </p:nvSpPr>
        <p:spPr>
          <a:xfrm>
            <a:off x="6742584" y="6076607"/>
            <a:ext cx="946093" cy="369332"/>
          </a:xfrm>
          <a:prstGeom prst="rect">
            <a:avLst/>
          </a:prstGeom>
        </p:spPr>
        <p:txBody>
          <a:bodyPr wrap="none" anchor="ctr">
            <a:spAutoFit/>
          </a:bodyPr>
          <a:lstStyle/>
          <a:p>
            <a:pPr lvl="0" algn="r" defTabSz="914377" fontAlgn="ctr">
              <a:defRPr/>
            </a:pPr>
            <a:r>
              <a:rPr lang="en-IE" b="1" dirty="0">
                <a:solidFill>
                  <a:schemeClr val="bg1"/>
                </a:solidFill>
              </a:rPr>
              <a:t>€</a:t>
            </a:r>
            <a:r>
              <a:rPr lang="en-IE" b="1" dirty="0" smtClean="0">
                <a:solidFill>
                  <a:schemeClr val="bg1"/>
                </a:solidFill>
              </a:rPr>
              <a:t>84,620</a:t>
            </a:r>
            <a:endParaRPr lang="en-IE" b="1" dirty="0">
              <a:solidFill>
                <a:schemeClr val="bg1"/>
              </a:solidFill>
            </a:endParaRPr>
          </a:p>
        </p:txBody>
      </p:sp>
      <p:pic>
        <p:nvPicPr>
          <p:cNvPr id="53" name="Content Placeholder 6">
            <a:extLst>
              <a:ext uri="{FF2B5EF4-FFF2-40B4-BE49-F238E27FC236}">
                <a16:creationId xmlns:a16="http://schemas.microsoft.com/office/drawing/2014/main" xmlns="" id="{546B4AF4-4D44-3F45-B53D-498691260EF7}"/>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7355236" y="389754"/>
            <a:ext cx="478373" cy="710606"/>
          </a:xfrm>
          <a:prstGeom prst="rect">
            <a:avLst/>
          </a:prstGeom>
        </p:spPr>
      </p:pic>
      <p:pic>
        <p:nvPicPr>
          <p:cNvPr id="54" name="Picture 53">
            <a:extLst>
              <a:ext uri="{FF2B5EF4-FFF2-40B4-BE49-F238E27FC236}">
                <a16:creationId xmlns:a16="http://schemas.microsoft.com/office/drawing/2014/main" xmlns="" id="{65281B2D-1B56-3845-9DF9-61A0C5F97883}"/>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6827023" y="438288"/>
            <a:ext cx="478374" cy="662071"/>
          </a:xfrm>
          <a:prstGeom prst="rect">
            <a:avLst/>
          </a:prstGeom>
        </p:spPr>
      </p:pic>
      <p:sp>
        <p:nvSpPr>
          <p:cNvPr id="26" name="TextBox 25">
            <a:extLst>
              <a:ext uri="{FF2B5EF4-FFF2-40B4-BE49-F238E27FC236}">
                <a16:creationId xmlns:a16="http://schemas.microsoft.com/office/drawing/2014/main" xmlns="" id="{7C69FD1B-B104-3D4C-A70B-511E8E498DE5}"/>
              </a:ext>
            </a:extLst>
          </p:cNvPr>
          <p:cNvSpPr txBox="1"/>
          <p:nvPr/>
        </p:nvSpPr>
        <p:spPr>
          <a:xfrm>
            <a:off x="8525803" y="6076607"/>
            <a:ext cx="3299090" cy="523220"/>
          </a:xfrm>
          <a:prstGeom prst="rect">
            <a:avLst/>
          </a:prstGeom>
          <a:noFill/>
        </p:spPr>
        <p:txBody>
          <a:bodyPr wrap="square" rtlCol="0">
            <a:spAutoFit/>
          </a:bodyPr>
          <a:lstStyle/>
          <a:p>
            <a:r>
              <a:rPr lang="en-IE" sz="1400" dirty="0" smtClean="0">
                <a:solidFill>
                  <a:schemeClr val="bg1"/>
                </a:solidFill>
              </a:rPr>
              <a:t>*Primary residence only, does not include investment properties or holiday homes.</a:t>
            </a:r>
            <a:endParaRPr lang="en-IE" sz="1400" dirty="0">
              <a:solidFill>
                <a:schemeClr val="bg1"/>
              </a:solidFill>
            </a:endParaRPr>
          </a:p>
        </p:txBody>
      </p:sp>
    </p:spTree>
    <p:extLst>
      <p:ext uri="{BB962C8B-B14F-4D97-AF65-F5344CB8AC3E}">
        <p14:creationId xmlns:p14="http://schemas.microsoft.com/office/powerpoint/2010/main" val="14273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Custom 1">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1">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672</Words>
  <Application>Microsoft Office PowerPoint</Application>
  <PresentationFormat>Widescreen</PresentationFormat>
  <Paragraphs>129</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2_Office Theme</vt:lpstr>
      <vt:lpstr>3_Office Theme</vt:lpstr>
      <vt:lpstr>PowerPoint Presentation</vt:lpstr>
      <vt:lpstr>PowerPoint Presentation</vt:lpstr>
      <vt:lpstr>What is the Fair Deal Scheme?</vt:lpstr>
      <vt:lpstr>PowerPoint Presentation</vt:lpstr>
      <vt:lpstr>Application Process</vt:lpstr>
      <vt:lpstr>PowerPoint Presentation</vt:lpstr>
      <vt:lpstr>PowerPoint Presentation</vt:lpstr>
      <vt:lpstr>Example 1 Married couple - One needs long-term care </vt:lpstr>
      <vt:lpstr>Example 2 Married couple - One needs long-term care </vt:lpstr>
      <vt:lpstr>PowerPoint Presentation</vt:lpstr>
      <vt:lpstr>PowerPoint Presentation</vt:lpstr>
    </vt:vector>
  </TitlesOfParts>
  <Company>ETS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De La Harpe</dc:creator>
  <cp:lastModifiedBy>Claire Hannigan</cp:lastModifiedBy>
  <cp:revision>58</cp:revision>
  <dcterms:created xsi:type="dcterms:W3CDTF">2020-01-20T10:45:17Z</dcterms:created>
  <dcterms:modified xsi:type="dcterms:W3CDTF">2020-12-07T17:36:16Z</dcterms:modified>
</cp:coreProperties>
</file>